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1" r:id="rId6"/>
    <p:sldId id="262" r:id="rId7"/>
    <p:sldId id="263" r:id="rId8"/>
    <p:sldId id="264" r:id="rId9"/>
    <p:sldId id="268" r:id="rId10"/>
    <p:sldId id="269" r:id="rId11"/>
    <p:sldId id="271" r:id="rId12"/>
    <p:sldId id="266" r:id="rId13"/>
    <p:sldId id="274"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59"/>
  </p:normalViewPr>
  <p:slideViewPr>
    <p:cSldViewPr snapToGrid="0" snapToObjects="1">
      <p:cViewPr varScale="1">
        <p:scale>
          <a:sx n="117" d="100"/>
          <a:sy n="117" d="100"/>
        </p:scale>
        <p:origin x="3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7/22/18</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7/22/18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7/22/18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7/22/18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7/22/18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7/22/18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7/22/18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7/22/18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7/22/18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7/22/18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7/22/18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7/22/18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7/22/18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7/22/18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7/22/18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7/22/18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7/22/18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7/22/18</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Matsouthwell@co-act.info" TargetMode="Externa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5.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5.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5.xml"/><Relationship Id="rId4" Type="http://schemas.openxmlformats.org/officeDocument/2006/relationships/image" Target="../media/image21.tiff"/></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5.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BDE76-D432-D845-8B4F-E99C736B4BA8}"/>
              </a:ext>
            </a:extLst>
          </p:cNvPr>
          <p:cNvSpPr>
            <a:spLocks noGrp="1"/>
          </p:cNvSpPr>
          <p:nvPr>
            <p:ph type="ctrTitle"/>
          </p:nvPr>
        </p:nvSpPr>
        <p:spPr>
          <a:xfrm rot="21420000">
            <a:off x="879529" y="662961"/>
            <a:ext cx="9755187" cy="2320489"/>
          </a:xfrm>
        </p:spPr>
        <p:txBody>
          <a:bodyPr>
            <a:noAutofit/>
          </a:bodyPr>
          <a:lstStyle/>
          <a:p>
            <a:r>
              <a:rPr lang="en-US" sz="7200" dirty="0"/>
              <a:t>Aim for the stars!</a:t>
            </a:r>
          </a:p>
        </p:txBody>
      </p:sp>
      <p:sp>
        <p:nvSpPr>
          <p:cNvPr id="3" name="Subtitle 2">
            <a:extLst>
              <a:ext uri="{FF2B5EF4-FFF2-40B4-BE49-F238E27FC236}">
                <a16:creationId xmlns:a16="http://schemas.microsoft.com/office/drawing/2014/main" id="{02735075-D0A9-B647-97B4-E6BFB4F71588}"/>
              </a:ext>
            </a:extLst>
          </p:cNvPr>
          <p:cNvSpPr>
            <a:spLocks noGrp="1"/>
          </p:cNvSpPr>
          <p:nvPr>
            <p:ph type="subTitle" idx="1"/>
          </p:nvPr>
        </p:nvSpPr>
        <p:spPr>
          <a:xfrm rot="21420000">
            <a:off x="119593" y="3013964"/>
            <a:ext cx="10548057" cy="1082741"/>
          </a:xfrm>
        </p:spPr>
        <p:txBody>
          <a:bodyPr/>
          <a:lstStyle/>
          <a:p>
            <a:r>
              <a:rPr lang="en-US" dirty="0"/>
              <a:t>The changing needs of people who use drugs: </a:t>
            </a:r>
          </a:p>
          <a:p>
            <a:r>
              <a:rPr lang="en-US" dirty="0"/>
              <a:t>How can harm reduction best support people</a:t>
            </a:r>
          </a:p>
        </p:txBody>
      </p:sp>
      <p:sp>
        <p:nvSpPr>
          <p:cNvPr id="4" name="TextBox 3">
            <a:extLst>
              <a:ext uri="{FF2B5EF4-FFF2-40B4-BE49-F238E27FC236}">
                <a16:creationId xmlns:a16="http://schemas.microsoft.com/office/drawing/2014/main" id="{FB57800D-DE41-ED4C-BEB4-4B4737593A3A}"/>
              </a:ext>
            </a:extLst>
          </p:cNvPr>
          <p:cNvSpPr txBox="1"/>
          <p:nvPr/>
        </p:nvSpPr>
        <p:spPr>
          <a:xfrm rot="21383827">
            <a:off x="5192486" y="4789714"/>
            <a:ext cx="5780314" cy="584775"/>
          </a:xfrm>
          <a:prstGeom prst="rect">
            <a:avLst/>
          </a:prstGeom>
          <a:noFill/>
        </p:spPr>
        <p:txBody>
          <a:bodyPr wrap="square" rtlCol="0">
            <a:spAutoFit/>
          </a:bodyPr>
          <a:lstStyle/>
          <a:p>
            <a:r>
              <a:rPr lang="en-US" sz="3200" dirty="0">
                <a:solidFill>
                  <a:schemeClr val="bg1"/>
                </a:solidFill>
              </a:rPr>
              <a:t>Mat Southwell – Coact Consultant</a:t>
            </a:r>
          </a:p>
        </p:txBody>
      </p:sp>
      <p:pic>
        <p:nvPicPr>
          <p:cNvPr id="1025" name="Picture 1" descr="page1image3822816">
            <a:extLst>
              <a:ext uri="{FF2B5EF4-FFF2-40B4-BE49-F238E27FC236}">
                <a16:creationId xmlns:a16="http://schemas.microsoft.com/office/drawing/2014/main" id="{C6506529-103D-A348-B2B6-FD0537991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10203">
            <a:off x="2171216" y="4689868"/>
            <a:ext cx="1763057" cy="1428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E76A19D-7604-D543-870D-83603EAA514C}"/>
              </a:ext>
            </a:extLst>
          </p:cNvPr>
          <p:cNvPicPr>
            <a:picLocks noChangeAspect="1"/>
          </p:cNvPicPr>
          <p:nvPr/>
        </p:nvPicPr>
        <p:blipFill>
          <a:blip r:embed="rId3"/>
          <a:stretch>
            <a:fillRect/>
          </a:stretch>
        </p:blipFill>
        <p:spPr>
          <a:xfrm rot="21393648">
            <a:off x="98066" y="377196"/>
            <a:ext cx="3286125" cy="1412457"/>
          </a:xfrm>
          <a:prstGeom prst="rect">
            <a:avLst/>
          </a:prstGeom>
        </p:spPr>
      </p:pic>
    </p:spTree>
    <p:extLst>
      <p:ext uri="{BB962C8B-B14F-4D97-AF65-F5344CB8AC3E}">
        <p14:creationId xmlns:p14="http://schemas.microsoft.com/office/powerpoint/2010/main" val="3838964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1F380-E6E0-0A42-8CD5-D9440E7E6EDE}"/>
              </a:ext>
            </a:extLst>
          </p:cNvPr>
          <p:cNvSpPr>
            <a:spLocks noGrp="1"/>
          </p:cNvSpPr>
          <p:nvPr>
            <p:ph type="title"/>
          </p:nvPr>
        </p:nvSpPr>
        <p:spPr>
          <a:xfrm>
            <a:off x="225629" y="-66318"/>
            <a:ext cx="7031103" cy="2023252"/>
          </a:xfrm>
        </p:spPr>
        <p:txBody>
          <a:bodyPr>
            <a:normAutofit/>
          </a:bodyPr>
          <a:lstStyle/>
          <a:p>
            <a:r>
              <a:rPr lang="en-US" sz="5400" dirty="0"/>
              <a:t>Drug consumption rooms</a:t>
            </a:r>
          </a:p>
        </p:txBody>
      </p:sp>
      <p:pic>
        <p:nvPicPr>
          <p:cNvPr id="6" name="Picture Placeholder 5">
            <a:extLst>
              <a:ext uri="{FF2B5EF4-FFF2-40B4-BE49-F238E27FC236}">
                <a16:creationId xmlns:a16="http://schemas.microsoft.com/office/drawing/2014/main" id="{42E8BF7F-B7C5-4042-917D-452BC0E168B6}"/>
              </a:ext>
            </a:extLst>
          </p:cNvPr>
          <p:cNvPicPr>
            <a:picLocks noGrp="1" noChangeAspect="1"/>
          </p:cNvPicPr>
          <p:nvPr>
            <p:ph type="pic" idx="1"/>
          </p:nvPr>
        </p:nvPicPr>
        <p:blipFill>
          <a:blip r:embed="rId2"/>
          <a:srcRect l="30133" r="30133"/>
          <a:stretch>
            <a:fillRect/>
          </a:stretch>
        </p:blipFill>
        <p:spPr/>
      </p:pic>
      <p:pic>
        <p:nvPicPr>
          <p:cNvPr id="9" name="Picture 8">
            <a:extLst>
              <a:ext uri="{FF2B5EF4-FFF2-40B4-BE49-F238E27FC236}">
                <a16:creationId xmlns:a16="http://schemas.microsoft.com/office/drawing/2014/main" id="{8DE1DE6F-FC25-E640-BE3C-6402308291F3}"/>
              </a:ext>
            </a:extLst>
          </p:cNvPr>
          <p:cNvPicPr>
            <a:picLocks noChangeAspect="1"/>
          </p:cNvPicPr>
          <p:nvPr/>
        </p:nvPicPr>
        <p:blipFill>
          <a:blip r:embed="rId3"/>
          <a:stretch>
            <a:fillRect/>
          </a:stretch>
        </p:blipFill>
        <p:spPr>
          <a:xfrm>
            <a:off x="0" y="2111828"/>
            <a:ext cx="7031103" cy="3491821"/>
          </a:xfrm>
          <a:prstGeom prst="rect">
            <a:avLst/>
          </a:prstGeom>
        </p:spPr>
      </p:pic>
      <p:sp>
        <p:nvSpPr>
          <p:cNvPr id="12" name="TextBox 11">
            <a:extLst>
              <a:ext uri="{FF2B5EF4-FFF2-40B4-BE49-F238E27FC236}">
                <a16:creationId xmlns:a16="http://schemas.microsoft.com/office/drawing/2014/main" id="{3167364D-CC4C-1C42-86C7-B960CA2A4DB9}"/>
              </a:ext>
            </a:extLst>
          </p:cNvPr>
          <p:cNvSpPr txBox="1"/>
          <p:nvPr/>
        </p:nvSpPr>
        <p:spPr>
          <a:xfrm>
            <a:off x="816429" y="5758543"/>
            <a:ext cx="9829800" cy="461665"/>
          </a:xfrm>
          <a:prstGeom prst="rect">
            <a:avLst/>
          </a:prstGeom>
          <a:noFill/>
        </p:spPr>
        <p:txBody>
          <a:bodyPr wrap="square" rtlCol="0">
            <a:spAutoFit/>
          </a:bodyPr>
          <a:lstStyle/>
          <a:p>
            <a:r>
              <a:rPr lang="en-US" sz="2400" dirty="0">
                <a:solidFill>
                  <a:schemeClr val="bg1"/>
                </a:solidFill>
              </a:rPr>
              <a:t>Responding to open drug scenes, street drug use, supporting public safety</a:t>
            </a:r>
          </a:p>
        </p:txBody>
      </p:sp>
      <p:sp>
        <p:nvSpPr>
          <p:cNvPr id="14" name="TextBox 13">
            <a:extLst>
              <a:ext uri="{FF2B5EF4-FFF2-40B4-BE49-F238E27FC236}">
                <a16:creationId xmlns:a16="http://schemas.microsoft.com/office/drawing/2014/main" id="{B86D4117-9C96-5640-9949-760A237442AC}"/>
              </a:ext>
            </a:extLst>
          </p:cNvPr>
          <p:cNvSpPr txBox="1"/>
          <p:nvPr/>
        </p:nvSpPr>
        <p:spPr>
          <a:xfrm>
            <a:off x="1730831" y="5127098"/>
            <a:ext cx="5525902" cy="369332"/>
          </a:xfrm>
          <a:prstGeom prst="rect">
            <a:avLst/>
          </a:prstGeom>
          <a:noFill/>
        </p:spPr>
        <p:txBody>
          <a:bodyPr wrap="square" rtlCol="0">
            <a:spAutoFit/>
          </a:bodyPr>
          <a:lstStyle/>
          <a:p>
            <a:r>
              <a:rPr lang="en-US" dirty="0">
                <a:solidFill>
                  <a:schemeClr val="bg1"/>
                </a:solidFill>
              </a:rPr>
              <a:t>www.drugconsumptionroom-international.org</a:t>
            </a:r>
          </a:p>
        </p:txBody>
      </p:sp>
    </p:spTree>
    <p:extLst>
      <p:ext uri="{BB962C8B-B14F-4D97-AF65-F5344CB8AC3E}">
        <p14:creationId xmlns:p14="http://schemas.microsoft.com/office/powerpoint/2010/main" val="245458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AC39-3531-3D47-977F-E82535678947}"/>
              </a:ext>
            </a:extLst>
          </p:cNvPr>
          <p:cNvSpPr>
            <a:spLocks noGrp="1"/>
          </p:cNvSpPr>
          <p:nvPr>
            <p:ph type="title"/>
          </p:nvPr>
        </p:nvSpPr>
        <p:spPr>
          <a:xfrm>
            <a:off x="685800" y="228600"/>
            <a:ext cx="6345302" cy="2480452"/>
          </a:xfrm>
        </p:spPr>
        <p:txBody>
          <a:bodyPr>
            <a:normAutofit fontScale="90000"/>
          </a:bodyPr>
          <a:lstStyle/>
          <a:p>
            <a:pPr>
              <a:lnSpc>
                <a:spcPct val="150000"/>
              </a:lnSpc>
            </a:pPr>
            <a:r>
              <a:rPr lang="en-US" sz="2000" dirty="0"/>
              <a:t>People living with </a:t>
            </a:r>
            <a:r>
              <a:rPr lang="en-US" sz="2000" dirty="0" err="1"/>
              <a:t>hiv</a:t>
            </a:r>
            <a:r>
              <a:rPr lang="en-US" sz="2000" dirty="0"/>
              <a:t> have directly experienced the factors that make individuals and communities vulnerable to </a:t>
            </a:r>
            <a:r>
              <a:rPr lang="en-US" sz="2000" dirty="0" err="1"/>
              <a:t>hiv</a:t>
            </a:r>
            <a:r>
              <a:rPr lang="en-US" sz="2000" dirty="0"/>
              <a:t> infection…..their involvement in </a:t>
            </a:r>
            <a:r>
              <a:rPr lang="en-US" sz="2000" dirty="0" err="1"/>
              <a:t>programme</a:t>
            </a:r>
            <a:r>
              <a:rPr lang="en-US" sz="2000" dirty="0"/>
              <a:t> development and implementation and policy making will improve the relevance, acceptability and effectiveness  of </a:t>
            </a:r>
            <a:r>
              <a:rPr lang="en-US" sz="2000" dirty="0" err="1"/>
              <a:t>programmes</a:t>
            </a:r>
            <a:r>
              <a:rPr lang="en-US" sz="2000" dirty="0"/>
              <a:t>”  (GIPA policy brief 2017)</a:t>
            </a:r>
          </a:p>
        </p:txBody>
      </p:sp>
      <p:pic>
        <p:nvPicPr>
          <p:cNvPr id="7" name="Picture Placeholder 6">
            <a:extLst>
              <a:ext uri="{FF2B5EF4-FFF2-40B4-BE49-F238E27FC236}">
                <a16:creationId xmlns:a16="http://schemas.microsoft.com/office/drawing/2014/main" id="{5E44A2E7-FFE8-2443-855F-815C65F67540}"/>
              </a:ext>
            </a:extLst>
          </p:cNvPr>
          <p:cNvPicPr>
            <a:picLocks noGrp="1" noChangeAspect="1"/>
          </p:cNvPicPr>
          <p:nvPr>
            <p:ph type="pic" idx="1"/>
          </p:nvPr>
        </p:nvPicPr>
        <p:blipFill>
          <a:blip r:embed="rId2"/>
          <a:srcRect l="17" r="17"/>
          <a:stretch>
            <a:fillRect/>
          </a:stretch>
        </p:blipFill>
        <p:spPr/>
      </p:pic>
      <p:sp>
        <p:nvSpPr>
          <p:cNvPr id="4" name="Text Placeholder 3">
            <a:extLst>
              <a:ext uri="{FF2B5EF4-FFF2-40B4-BE49-F238E27FC236}">
                <a16:creationId xmlns:a16="http://schemas.microsoft.com/office/drawing/2014/main" id="{E3450614-A1D6-C64A-89CC-30773C80BFDA}"/>
              </a:ext>
            </a:extLst>
          </p:cNvPr>
          <p:cNvSpPr>
            <a:spLocks noGrp="1"/>
          </p:cNvSpPr>
          <p:nvPr>
            <p:ph type="body" sz="half" idx="2"/>
          </p:nvPr>
        </p:nvSpPr>
        <p:spPr>
          <a:xfrm>
            <a:off x="685801" y="2709052"/>
            <a:ext cx="6345301" cy="2620186"/>
          </a:xfrm>
        </p:spPr>
        <p:txBody>
          <a:bodyPr>
            <a:noAutofit/>
          </a:bodyPr>
          <a:lstStyle/>
          <a:p>
            <a:pPr>
              <a:lnSpc>
                <a:spcPct val="150000"/>
              </a:lnSpc>
            </a:pPr>
            <a:r>
              <a:rPr lang="en-US" dirty="0"/>
              <a:t>“Community empowerment of people who inject drugs is an intervention in itself  and for ensuring community-led planning, implementation and  monitoring of all aspects of prevention, treatment and care for </a:t>
            </a:r>
            <a:r>
              <a:rPr lang="en-US" dirty="0" err="1"/>
              <a:t>hiv</a:t>
            </a:r>
            <a:r>
              <a:rPr lang="en-US" dirty="0"/>
              <a:t> and other blood borne viruses”  (implementing comprehensive HIV and </a:t>
            </a:r>
            <a:r>
              <a:rPr lang="en-US" dirty="0" err="1"/>
              <a:t>hcv</a:t>
            </a:r>
            <a:r>
              <a:rPr lang="en-US" dirty="0"/>
              <a:t> </a:t>
            </a:r>
            <a:r>
              <a:rPr lang="en-US" dirty="0" err="1"/>
              <a:t>programmes</a:t>
            </a:r>
            <a:r>
              <a:rPr lang="en-US" dirty="0"/>
              <a:t> for people who inject drugs 2017)</a:t>
            </a:r>
          </a:p>
        </p:txBody>
      </p:sp>
      <p:sp>
        <p:nvSpPr>
          <p:cNvPr id="8" name="TextBox 7">
            <a:extLst>
              <a:ext uri="{FF2B5EF4-FFF2-40B4-BE49-F238E27FC236}">
                <a16:creationId xmlns:a16="http://schemas.microsoft.com/office/drawing/2014/main" id="{062CE5B3-244A-0647-A5CD-7D3961D50751}"/>
              </a:ext>
            </a:extLst>
          </p:cNvPr>
          <p:cNvSpPr txBox="1"/>
          <p:nvPr/>
        </p:nvSpPr>
        <p:spPr>
          <a:xfrm>
            <a:off x="914400" y="5758543"/>
            <a:ext cx="11277599" cy="400110"/>
          </a:xfrm>
          <a:prstGeom prst="rect">
            <a:avLst/>
          </a:prstGeom>
          <a:noFill/>
        </p:spPr>
        <p:txBody>
          <a:bodyPr wrap="square" rtlCol="0">
            <a:spAutoFit/>
          </a:bodyPr>
          <a:lstStyle/>
          <a:p>
            <a:r>
              <a:rPr lang="en-US" sz="2000" dirty="0">
                <a:solidFill>
                  <a:schemeClr val="bg1"/>
                </a:solidFill>
              </a:rPr>
              <a:t>Drug users are part of the solution to drugs and shouldn’t be framed as the problem!</a:t>
            </a:r>
          </a:p>
        </p:txBody>
      </p:sp>
    </p:spTree>
    <p:extLst>
      <p:ext uri="{BB962C8B-B14F-4D97-AF65-F5344CB8AC3E}">
        <p14:creationId xmlns:p14="http://schemas.microsoft.com/office/powerpoint/2010/main" val="3946880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D036-BBFC-EE4C-8834-4E625C79138A}"/>
              </a:ext>
            </a:extLst>
          </p:cNvPr>
          <p:cNvSpPr>
            <a:spLocks noGrp="1"/>
          </p:cNvSpPr>
          <p:nvPr>
            <p:ph type="title"/>
          </p:nvPr>
        </p:nvSpPr>
        <p:spPr>
          <a:xfrm>
            <a:off x="685799" y="1562021"/>
            <a:ext cx="10394707" cy="1833734"/>
          </a:xfrm>
        </p:spPr>
        <p:txBody>
          <a:bodyPr/>
          <a:lstStyle/>
          <a:p>
            <a:r>
              <a:rPr lang="en-US" dirty="0"/>
              <a:t>Mat </a:t>
            </a:r>
            <a:r>
              <a:rPr lang="en-US" dirty="0" err="1"/>
              <a:t>southwell</a:t>
            </a:r>
            <a:br>
              <a:rPr lang="en-US" dirty="0"/>
            </a:br>
            <a:r>
              <a:rPr lang="en-US" dirty="0" err="1"/>
              <a:t>coact</a:t>
            </a:r>
            <a:r>
              <a:rPr lang="en-US" dirty="0"/>
              <a:t> consultant</a:t>
            </a:r>
          </a:p>
        </p:txBody>
      </p:sp>
      <p:sp>
        <p:nvSpPr>
          <p:cNvPr id="3" name="Text Placeholder 2">
            <a:extLst>
              <a:ext uri="{FF2B5EF4-FFF2-40B4-BE49-F238E27FC236}">
                <a16:creationId xmlns:a16="http://schemas.microsoft.com/office/drawing/2014/main" id="{CA266C26-578D-3E49-AD2B-7DC13FB0CC88}"/>
              </a:ext>
            </a:extLst>
          </p:cNvPr>
          <p:cNvSpPr>
            <a:spLocks noGrp="1"/>
          </p:cNvSpPr>
          <p:nvPr>
            <p:ph type="body" sz="half" idx="2"/>
          </p:nvPr>
        </p:nvSpPr>
        <p:spPr>
          <a:xfrm>
            <a:off x="685799" y="3657599"/>
            <a:ext cx="4637315" cy="1700213"/>
          </a:xfrm>
        </p:spPr>
        <p:txBody>
          <a:bodyPr>
            <a:normAutofit/>
          </a:bodyPr>
          <a:lstStyle/>
          <a:p>
            <a:r>
              <a:rPr lang="en-US" dirty="0">
                <a:solidFill>
                  <a:srgbClr val="C00000"/>
                </a:solidFill>
                <a:hlinkClick r:id="rId2">
                  <a:extLst>
                    <a:ext uri="{A12FA001-AC4F-418D-AE19-62706E023703}">
                      <ahyp:hlinkClr xmlns:ahyp="http://schemas.microsoft.com/office/drawing/2018/hyperlinkcolor" val="tx"/>
                    </a:ext>
                  </a:extLst>
                </a:hlinkClick>
              </a:rPr>
              <a:t>Matsouthwell@co-act.info</a:t>
            </a:r>
            <a:endParaRPr lang="en-US" dirty="0">
              <a:solidFill>
                <a:srgbClr val="C00000"/>
              </a:solidFill>
            </a:endParaRPr>
          </a:p>
          <a:p>
            <a:r>
              <a:rPr lang="en-US" dirty="0">
                <a:solidFill>
                  <a:srgbClr val="C00000"/>
                </a:solidFill>
                <a:hlinkClick r:id="rId2">
                  <a:extLst>
                    <a:ext uri="{A12FA001-AC4F-418D-AE19-62706E023703}">
                      <ahyp:hlinkClr xmlns:ahyp="http://schemas.microsoft.com/office/drawing/2018/hyperlinkcolor" val="tx"/>
                    </a:ext>
                  </a:extLst>
                </a:hlinkClick>
              </a:rPr>
              <a:t>www.facebook.com/mat.southwell</a:t>
            </a:r>
          </a:p>
          <a:p>
            <a:r>
              <a:rPr lang="en-US" dirty="0"/>
              <a:t>+447969269395 </a:t>
            </a:r>
            <a:r>
              <a:rPr lang="en-US" dirty="0" err="1"/>
              <a:t>whatsapp</a:t>
            </a:r>
            <a:r>
              <a:rPr lang="en-US" dirty="0"/>
              <a:t> / </a:t>
            </a:r>
            <a:r>
              <a:rPr lang="en-US" dirty="0" err="1"/>
              <a:t>viber</a:t>
            </a:r>
            <a:r>
              <a:rPr lang="en-US" dirty="0"/>
              <a:t> </a:t>
            </a:r>
          </a:p>
        </p:txBody>
      </p:sp>
      <p:pic>
        <p:nvPicPr>
          <p:cNvPr id="4" name="Picture 1" descr="page1image3822816">
            <a:extLst>
              <a:ext uri="{FF2B5EF4-FFF2-40B4-BE49-F238E27FC236}">
                <a16:creationId xmlns:a16="http://schemas.microsoft.com/office/drawing/2014/main" id="{A2F5503F-D691-FD40-9B1C-255705A85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43088" cy="18158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FDDAB9-D7E5-C94A-9475-76649E3FBD76}"/>
              </a:ext>
            </a:extLst>
          </p:cNvPr>
          <p:cNvSpPr txBox="1"/>
          <p:nvPr/>
        </p:nvSpPr>
        <p:spPr>
          <a:xfrm>
            <a:off x="3843338" y="5676808"/>
            <a:ext cx="3800475" cy="646331"/>
          </a:xfrm>
          <a:prstGeom prst="rect">
            <a:avLst/>
          </a:prstGeom>
          <a:noFill/>
        </p:spPr>
        <p:txBody>
          <a:bodyPr wrap="square" rtlCol="0">
            <a:spAutoFit/>
          </a:bodyPr>
          <a:lstStyle/>
          <a:p>
            <a:r>
              <a:rPr lang="en-US" sz="3600" dirty="0" err="1">
                <a:solidFill>
                  <a:schemeClr val="bg1"/>
                </a:solidFill>
              </a:rPr>
              <a:t>www.co-act.info</a:t>
            </a:r>
            <a:endParaRPr lang="en-US" sz="3600" dirty="0">
              <a:solidFill>
                <a:schemeClr val="bg1"/>
              </a:solidFill>
            </a:endParaRPr>
          </a:p>
        </p:txBody>
      </p:sp>
      <p:sp>
        <p:nvSpPr>
          <p:cNvPr id="5" name="TextBox 4">
            <a:extLst>
              <a:ext uri="{FF2B5EF4-FFF2-40B4-BE49-F238E27FC236}">
                <a16:creationId xmlns:a16="http://schemas.microsoft.com/office/drawing/2014/main" id="{8DD79FF5-9774-4E45-8852-4C9020E9C5F6}"/>
              </a:ext>
            </a:extLst>
          </p:cNvPr>
          <p:cNvSpPr txBox="1"/>
          <p:nvPr/>
        </p:nvSpPr>
        <p:spPr>
          <a:xfrm>
            <a:off x="5743575" y="471147"/>
            <a:ext cx="5224253" cy="4462760"/>
          </a:xfrm>
          <a:prstGeom prst="rect">
            <a:avLst/>
          </a:prstGeom>
          <a:noFill/>
        </p:spPr>
        <p:txBody>
          <a:bodyPr wrap="square" rtlCol="0">
            <a:spAutoFit/>
          </a:bodyPr>
          <a:lstStyle/>
          <a:p>
            <a:r>
              <a:rPr lang="en-US" sz="2400" u="sng" dirty="0"/>
              <a:t>In Memory of: </a:t>
            </a:r>
          </a:p>
          <a:p>
            <a:endParaRPr lang="en-US" sz="1000" dirty="0"/>
          </a:p>
          <a:p>
            <a:pPr marL="342900" indent="-342900">
              <a:buFont typeface="Arial" panose="020B0604020202020204" pitchFamily="34" charset="0"/>
              <a:buChar char="•"/>
            </a:pPr>
            <a:r>
              <a:rPr lang="en-US" sz="2400" dirty="0">
                <a:solidFill>
                  <a:srgbClr val="C00000"/>
                </a:solidFill>
              </a:rPr>
              <a:t>Ju Li </a:t>
            </a:r>
          </a:p>
          <a:p>
            <a:pPr marL="342900" indent="-342900">
              <a:buFont typeface="Arial" panose="020B0604020202020204" pitchFamily="34" charset="0"/>
              <a:buChar char="•"/>
            </a:pPr>
            <a:r>
              <a:rPr lang="en-US" sz="2400" dirty="0"/>
              <a:t>Drug User </a:t>
            </a:r>
            <a:r>
              <a:rPr lang="en-US" sz="2400" dirty="0" err="1"/>
              <a:t>Organiser</a:t>
            </a:r>
            <a:r>
              <a:rPr lang="en-US" sz="2400" dirty="0"/>
              <a:t> </a:t>
            </a:r>
          </a:p>
          <a:p>
            <a:pPr marL="342900" indent="-342900">
              <a:buFont typeface="Arial" panose="020B0604020202020204" pitchFamily="34" charset="0"/>
              <a:buChar char="•"/>
            </a:pPr>
            <a:r>
              <a:rPr lang="en-US" sz="2400" dirty="0"/>
              <a:t>Flying Bird Drug User Group </a:t>
            </a:r>
          </a:p>
          <a:p>
            <a:pPr marL="342900" indent="-342900">
              <a:buFont typeface="Arial" panose="020B0604020202020204" pitchFamily="34" charset="0"/>
              <a:buChar char="•"/>
            </a:pPr>
            <a:r>
              <a:rPr lang="en-US" sz="2400" dirty="0"/>
              <a:t>Kachin Myanmar </a:t>
            </a:r>
          </a:p>
          <a:p>
            <a:endParaRPr lang="en-US" sz="2400" dirty="0"/>
          </a:p>
          <a:p>
            <a:endParaRPr lang="en-US" sz="2400" dirty="0"/>
          </a:p>
          <a:p>
            <a:endParaRPr lang="en-US" sz="1000" dirty="0"/>
          </a:p>
          <a:p>
            <a:pPr marL="342900" indent="-342900">
              <a:buFont typeface="Arial" panose="020B0604020202020204" pitchFamily="34" charset="0"/>
              <a:buChar char="•"/>
            </a:pPr>
            <a:r>
              <a:rPr lang="en-US" sz="2400" dirty="0">
                <a:solidFill>
                  <a:srgbClr val="C00000"/>
                </a:solidFill>
              </a:rPr>
              <a:t>Haji </a:t>
            </a:r>
          </a:p>
          <a:p>
            <a:pPr marL="342900" indent="-342900">
              <a:buFont typeface="Arial" panose="020B0604020202020204" pitchFamily="34" charset="0"/>
              <a:buChar char="•"/>
            </a:pPr>
            <a:r>
              <a:rPr lang="en-US" sz="2400" dirty="0"/>
              <a:t>Peer Worker </a:t>
            </a:r>
          </a:p>
          <a:p>
            <a:pPr marL="342900" indent="-342900">
              <a:buFont typeface="Arial" panose="020B0604020202020204" pitchFamily="34" charset="0"/>
              <a:buChar char="•"/>
            </a:pPr>
            <a:r>
              <a:rPr lang="en-US" sz="2400" dirty="0"/>
              <a:t>Bridge Hope and Health </a:t>
            </a:r>
            <a:r>
              <a:rPr lang="en-US" sz="2400" dirty="0" err="1"/>
              <a:t>Organisation</a:t>
            </a:r>
            <a:r>
              <a:rPr lang="en-US" sz="2400" dirty="0"/>
              <a:t> </a:t>
            </a:r>
          </a:p>
          <a:p>
            <a:pPr marL="342900" indent="-342900">
              <a:buFont typeface="Arial" panose="020B0604020202020204" pitchFamily="34" charset="0"/>
              <a:buChar char="•"/>
            </a:pPr>
            <a:r>
              <a:rPr lang="en-US" sz="2400" dirty="0"/>
              <a:t>Kabul Afghanistan</a:t>
            </a:r>
          </a:p>
        </p:txBody>
      </p:sp>
      <p:pic>
        <p:nvPicPr>
          <p:cNvPr id="8" name="Picture 7">
            <a:extLst>
              <a:ext uri="{FF2B5EF4-FFF2-40B4-BE49-F238E27FC236}">
                <a16:creationId xmlns:a16="http://schemas.microsoft.com/office/drawing/2014/main" id="{83D64A20-86A3-5E41-85E5-D6CDF141F277}"/>
              </a:ext>
            </a:extLst>
          </p:cNvPr>
          <p:cNvPicPr>
            <a:picLocks noChangeAspect="1"/>
          </p:cNvPicPr>
          <p:nvPr/>
        </p:nvPicPr>
        <p:blipFill>
          <a:blip r:embed="rId4"/>
          <a:stretch>
            <a:fillRect/>
          </a:stretch>
        </p:blipFill>
        <p:spPr>
          <a:xfrm>
            <a:off x="9453628" y="3155461"/>
            <a:ext cx="1804988" cy="855305"/>
          </a:xfrm>
          <a:prstGeom prst="rect">
            <a:avLst/>
          </a:prstGeom>
        </p:spPr>
      </p:pic>
      <p:pic>
        <p:nvPicPr>
          <p:cNvPr id="10" name="Picture 9">
            <a:extLst>
              <a:ext uri="{FF2B5EF4-FFF2-40B4-BE49-F238E27FC236}">
                <a16:creationId xmlns:a16="http://schemas.microsoft.com/office/drawing/2014/main" id="{126254B8-67B9-8F4E-AF71-12F450957312}"/>
              </a:ext>
            </a:extLst>
          </p:cNvPr>
          <p:cNvPicPr>
            <a:picLocks noChangeAspect="1"/>
          </p:cNvPicPr>
          <p:nvPr/>
        </p:nvPicPr>
        <p:blipFill>
          <a:blip r:embed="rId5"/>
          <a:stretch>
            <a:fillRect/>
          </a:stretch>
        </p:blipFill>
        <p:spPr>
          <a:xfrm>
            <a:off x="9575399" y="449038"/>
            <a:ext cx="1561446" cy="1203888"/>
          </a:xfrm>
          <a:prstGeom prst="rect">
            <a:avLst/>
          </a:prstGeom>
        </p:spPr>
      </p:pic>
    </p:spTree>
    <p:extLst>
      <p:ext uri="{BB962C8B-B14F-4D97-AF65-F5344CB8AC3E}">
        <p14:creationId xmlns:p14="http://schemas.microsoft.com/office/powerpoint/2010/main" val="2940651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8860-A826-6F4E-89A9-4E57ED565366}"/>
              </a:ext>
            </a:extLst>
          </p:cNvPr>
          <p:cNvSpPr>
            <a:spLocks noGrp="1"/>
          </p:cNvSpPr>
          <p:nvPr>
            <p:ph type="title"/>
          </p:nvPr>
        </p:nvSpPr>
        <p:spPr>
          <a:xfrm>
            <a:off x="1556657" y="267015"/>
            <a:ext cx="9523852" cy="804548"/>
          </a:xfrm>
        </p:spPr>
        <p:txBody>
          <a:bodyPr>
            <a:normAutofit/>
          </a:bodyPr>
          <a:lstStyle/>
          <a:p>
            <a:r>
              <a:rPr lang="en-US" sz="3200" dirty="0"/>
              <a:t>Continue the harm reduction conversation:</a:t>
            </a:r>
          </a:p>
        </p:txBody>
      </p:sp>
      <p:sp>
        <p:nvSpPr>
          <p:cNvPr id="3" name="Text Placeholder 2">
            <a:extLst>
              <a:ext uri="{FF2B5EF4-FFF2-40B4-BE49-F238E27FC236}">
                <a16:creationId xmlns:a16="http://schemas.microsoft.com/office/drawing/2014/main" id="{C9BF5C50-BCA1-C346-B598-0955AEDC321C}"/>
              </a:ext>
            </a:extLst>
          </p:cNvPr>
          <p:cNvSpPr>
            <a:spLocks noGrp="1"/>
          </p:cNvSpPr>
          <p:nvPr>
            <p:ph type="body" idx="1"/>
          </p:nvPr>
        </p:nvSpPr>
        <p:spPr>
          <a:xfrm>
            <a:off x="918356" y="848952"/>
            <a:ext cx="4856158" cy="679994"/>
          </a:xfrm>
        </p:spPr>
        <p:txBody>
          <a:bodyPr/>
          <a:lstStyle/>
          <a:p>
            <a:r>
              <a:rPr lang="en-US" dirty="0"/>
              <a:t>Monday 23 </a:t>
            </a:r>
            <a:r>
              <a:rPr lang="en-US" dirty="0" err="1"/>
              <a:t>july</a:t>
            </a:r>
            <a:endParaRPr lang="en-US" dirty="0"/>
          </a:p>
        </p:txBody>
      </p:sp>
      <p:sp>
        <p:nvSpPr>
          <p:cNvPr id="4" name="Content Placeholder 3">
            <a:extLst>
              <a:ext uri="{FF2B5EF4-FFF2-40B4-BE49-F238E27FC236}">
                <a16:creationId xmlns:a16="http://schemas.microsoft.com/office/drawing/2014/main" id="{7B805AD2-16F3-EB46-80F1-ED3FF6E8E002}"/>
              </a:ext>
            </a:extLst>
          </p:cNvPr>
          <p:cNvSpPr>
            <a:spLocks noGrp="1"/>
          </p:cNvSpPr>
          <p:nvPr>
            <p:ph sz="quarter" idx="13"/>
          </p:nvPr>
        </p:nvSpPr>
        <p:spPr>
          <a:xfrm>
            <a:off x="685802" y="1590133"/>
            <a:ext cx="5088712" cy="3784451"/>
          </a:xfrm>
        </p:spPr>
        <p:txBody>
          <a:bodyPr>
            <a:normAutofit fontScale="62500" lnSpcReduction="20000"/>
          </a:bodyPr>
          <a:lstStyle/>
          <a:p>
            <a:pPr>
              <a:lnSpc>
                <a:spcPct val="150000"/>
              </a:lnSpc>
            </a:pPr>
            <a:r>
              <a:rPr lang="en-GB" dirty="0"/>
              <a:t>12:30 – 14:30 </a:t>
            </a:r>
          </a:p>
          <a:p>
            <a:pPr>
              <a:lnSpc>
                <a:spcPct val="150000"/>
              </a:lnSpc>
            </a:pPr>
            <a:r>
              <a:rPr lang="en-GB" dirty="0"/>
              <a:t>RA1</a:t>
            </a:r>
          </a:p>
          <a:p>
            <a:pPr>
              <a:lnSpc>
                <a:spcPct val="150000"/>
              </a:lnSpc>
            </a:pPr>
            <a:r>
              <a:rPr lang="en-GB" i="1" dirty="0">
                <a:solidFill>
                  <a:srgbClr val="C00000"/>
                </a:solidFill>
              </a:rPr>
              <a:t>Medicalised care for criminalised populations: scalable or doomed?</a:t>
            </a:r>
            <a:endParaRPr lang="en-GB" dirty="0">
              <a:solidFill>
                <a:srgbClr val="C00000"/>
              </a:solidFill>
            </a:endParaRPr>
          </a:p>
          <a:p>
            <a:pPr>
              <a:lnSpc>
                <a:spcPct val="150000"/>
              </a:lnSpc>
            </a:pPr>
            <a:r>
              <a:rPr lang="en-GB" dirty="0"/>
              <a:t>Organisers: MSF and MDM</a:t>
            </a:r>
          </a:p>
          <a:p>
            <a:pPr>
              <a:lnSpc>
                <a:spcPct val="150000"/>
              </a:lnSpc>
            </a:pPr>
            <a:r>
              <a:rPr lang="en-GB" dirty="0"/>
              <a:t>16:30 – 17:30 </a:t>
            </a:r>
          </a:p>
          <a:p>
            <a:pPr>
              <a:lnSpc>
                <a:spcPct val="150000"/>
              </a:lnSpc>
            </a:pPr>
            <a:r>
              <a:rPr lang="en-GB" dirty="0"/>
              <a:t>Global Village Booth 506 &amp; 507 UNAIDS WHO</a:t>
            </a:r>
          </a:p>
          <a:p>
            <a:pPr>
              <a:lnSpc>
                <a:spcPct val="150000"/>
              </a:lnSpc>
            </a:pPr>
            <a:r>
              <a:rPr lang="en-GB" i="1" dirty="0">
                <a:solidFill>
                  <a:srgbClr val="C00000"/>
                </a:solidFill>
              </a:rPr>
              <a:t>Experts discuss technical support and community mobilisation with people who use drugs – Afghanistan and Myanmar case studies</a:t>
            </a:r>
            <a:endParaRPr lang="en-GB" dirty="0">
              <a:solidFill>
                <a:srgbClr val="C00000"/>
              </a:solidFill>
            </a:endParaRPr>
          </a:p>
          <a:p>
            <a:pPr>
              <a:lnSpc>
                <a:spcPct val="150000"/>
              </a:lnSpc>
            </a:pPr>
            <a:r>
              <a:rPr lang="en-GB" dirty="0"/>
              <a:t>Organisers: Coact, Bridge and MDM</a:t>
            </a:r>
          </a:p>
        </p:txBody>
      </p:sp>
      <p:sp>
        <p:nvSpPr>
          <p:cNvPr id="5" name="Text Placeholder 4">
            <a:extLst>
              <a:ext uri="{FF2B5EF4-FFF2-40B4-BE49-F238E27FC236}">
                <a16:creationId xmlns:a16="http://schemas.microsoft.com/office/drawing/2014/main" id="{C7421E00-0BDF-2146-A5C2-FEE1D15E4F46}"/>
              </a:ext>
            </a:extLst>
          </p:cNvPr>
          <p:cNvSpPr>
            <a:spLocks noGrp="1"/>
          </p:cNvSpPr>
          <p:nvPr>
            <p:ph type="body" sz="quarter" idx="3"/>
          </p:nvPr>
        </p:nvSpPr>
        <p:spPr>
          <a:xfrm>
            <a:off x="6218191" y="863228"/>
            <a:ext cx="4864491" cy="679994"/>
          </a:xfrm>
        </p:spPr>
        <p:txBody>
          <a:bodyPr/>
          <a:lstStyle/>
          <a:p>
            <a:r>
              <a:rPr lang="en-US" dirty="0"/>
              <a:t>Tuesday 24 &amp; Wednesday 25 </a:t>
            </a:r>
            <a:r>
              <a:rPr lang="en-US" dirty="0" err="1"/>
              <a:t>july</a:t>
            </a:r>
            <a:endParaRPr lang="en-US" dirty="0"/>
          </a:p>
        </p:txBody>
      </p:sp>
      <p:sp>
        <p:nvSpPr>
          <p:cNvPr id="6" name="Content Placeholder 5">
            <a:extLst>
              <a:ext uri="{FF2B5EF4-FFF2-40B4-BE49-F238E27FC236}">
                <a16:creationId xmlns:a16="http://schemas.microsoft.com/office/drawing/2014/main" id="{D28D2371-4C5D-054F-BA87-88997D7BF681}"/>
              </a:ext>
            </a:extLst>
          </p:cNvPr>
          <p:cNvSpPr>
            <a:spLocks noGrp="1"/>
          </p:cNvSpPr>
          <p:nvPr>
            <p:ph sz="quarter" idx="14"/>
          </p:nvPr>
        </p:nvSpPr>
        <p:spPr>
          <a:xfrm>
            <a:off x="5993969" y="1590133"/>
            <a:ext cx="5088713" cy="3981992"/>
          </a:xfrm>
        </p:spPr>
        <p:txBody>
          <a:bodyPr>
            <a:normAutofit fontScale="25000" lnSpcReduction="20000"/>
          </a:bodyPr>
          <a:lstStyle/>
          <a:p>
            <a:r>
              <a:rPr lang="en-GB" sz="5200" dirty="0"/>
              <a:t>Tuesday 24 July - 11:00 – 12:30</a:t>
            </a:r>
          </a:p>
          <a:p>
            <a:r>
              <a:rPr lang="en-GB" sz="5200" dirty="0"/>
              <a:t>Hall 11A - Session: We can’t get no satisfaction!</a:t>
            </a:r>
          </a:p>
          <a:p>
            <a:r>
              <a:rPr lang="en-GB" sz="5200" dirty="0"/>
              <a:t>Speaker: </a:t>
            </a:r>
            <a:r>
              <a:rPr lang="en-GB" sz="5200" dirty="0" err="1"/>
              <a:t>Abdur</a:t>
            </a:r>
            <a:r>
              <a:rPr lang="en-GB" sz="5200" dirty="0"/>
              <a:t> Raheem </a:t>
            </a:r>
            <a:r>
              <a:rPr lang="en-GB" sz="5200" dirty="0" err="1"/>
              <a:t>Rejaey</a:t>
            </a:r>
            <a:r>
              <a:rPr lang="en-GB" sz="5200" dirty="0"/>
              <a:t>, Programme Director - Bridge Hope and Health Organisation</a:t>
            </a:r>
          </a:p>
          <a:p>
            <a:r>
              <a:rPr lang="en-GB" sz="5200" i="1" dirty="0">
                <a:solidFill>
                  <a:srgbClr val="C00000"/>
                </a:solidFill>
              </a:rPr>
              <a:t>Combatting the HIV epidemic among people who inject drugs in ground zero of the war on drugs – the Afghanistan experience</a:t>
            </a:r>
            <a:endParaRPr lang="en-GB" sz="5200" dirty="0">
              <a:solidFill>
                <a:srgbClr val="C00000"/>
              </a:solidFill>
            </a:endParaRPr>
          </a:p>
          <a:p>
            <a:pPr marL="0" indent="0">
              <a:buNone/>
            </a:pPr>
            <a:endParaRPr lang="en-GB" dirty="0"/>
          </a:p>
          <a:p>
            <a:r>
              <a:rPr lang="en-GB" sz="5200" dirty="0"/>
              <a:t>Wednesday 25 July - 12:45 – 14:15</a:t>
            </a:r>
          </a:p>
          <a:p>
            <a:r>
              <a:rPr lang="en-GB" sz="5200" dirty="0"/>
              <a:t>Global Village – Harm Reduction Networking Zone </a:t>
            </a:r>
          </a:p>
          <a:p>
            <a:r>
              <a:rPr lang="en-GB" sz="5200" dirty="0"/>
              <a:t>Session: Harm Reduction for Stimulant Users: No-one left behind</a:t>
            </a:r>
          </a:p>
          <a:p>
            <a:r>
              <a:rPr lang="en-GB" sz="5200" dirty="0"/>
              <a:t>Speaker: Mat Southwell</a:t>
            </a:r>
          </a:p>
          <a:p>
            <a:r>
              <a:rPr lang="en-US" sz="5200" i="1" dirty="0">
                <a:solidFill>
                  <a:srgbClr val="C00000"/>
                </a:solidFill>
              </a:rPr>
              <a:t>Peer-led innovations on stimulants and the contribution of peer writers to the UNODC stimulant and HIV tool</a:t>
            </a:r>
            <a:endParaRPr lang="en-GB" sz="5200" dirty="0">
              <a:solidFill>
                <a:srgbClr val="C00000"/>
              </a:solidFill>
            </a:endParaRPr>
          </a:p>
          <a:p>
            <a:r>
              <a:rPr lang="en-GB" sz="5200" dirty="0"/>
              <a:t>Organisers: Mainline, </a:t>
            </a:r>
            <a:r>
              <a:rPr lang="en-GB" sz="5200" dirty="0" err="1"/>
              <a:t>Atma</a:t>
            </a:r>
            <a:r>
              <a:rPr lang="en-GB" sz="5200" dirty="0"/>
              <a:t> Jaya &amp; UNODC</a:t>
            </a:r>
          </a:p>
          <a:p>
            <a:endParaRPr lang="en-US" dirty="0"/>
          </a:p>
        </p:txBody>
      </p:sp>
      <p:sp>
        <p:nvSpPr>
          <p:cNvPr id="8" name="TextBox 7">
            <a:extLst>
              <a:ext uri="{FF2B5EF4-FFF2-40B4-BE49-F238E27FC236}">
                <a16:creationId xmlns:a16="http://schemas.microsoft.com/office/drawing/2014/main" id="{C8C737B4-6CA1-1E4A-BA16-E3E4DE37C496}"/>
              </a:ext>
            </a:extLst>
          </p:cNvPr>
          <p:cNvSpPr txBox="1"/>
          <p:nvPr/>
        </p:nvSpPr>
        <p:spPr>
          <a:xfrm>
            <a:off x="918357" y="5786976"/>
            <a:ext cx="9370864" cy="400110"/>
          </a:xfrm>
          <a:prstGeom prst="rect">
            <a:avLst/>
          </a:prstGeom>
          <a:noFill/>
        </p:spPr>
        <p:txBody>
          <a:bodyPr wrap="square" rtlCol="0">
            <a:spAutoFit/>
          </a:bodyPr>
          <a:lstStyle/>
          <a:p>
            <a:pPr algn="ctr"/>
            <a:r>
              <a:rPr lang="en-GB" sz="2000" dirty="0">
                <a:solidFill>
                  <a:schemeClr val="bg1"/>
                </a:solidFill>
              </a:rPr>
              <a:t>Check out exciting programme at the Global Village Harm Reduction Networking Zone</a:t>
            </a:r>
          </a:p>
        </p:txBody>
      </p:sp>
    </p:spTree>
    <p:extLst>
      <p:ext uri="{BB962C8B-B14F-4D97-AF65-F5344CB8AC3E}">
        <p14:creationId xmlns:p14="http://schemas.microsoft.com/office/powerpoint/2010/main" val="4286392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7DA5-B490-A046-A495-56C1F80211D8}"/>
              </a:ext>
            </a:extLst>
          </p:cNvPr>
          <p:cNvSpPr>
            <a:spLocks noGrp="1"/>
          </p:cNvSpPr>
          <p:nvPr>
            <p:ph type="title"/>
          </p:nvPr>
        </p:nvSpPr>
        <p:spPr>
          <a:xfrm>
            <a:off x="587828" y="326328"/>
            <a:ext cx="6443274" cy="1426267"/>
          </a:xfrm>
        </p:spPr>
        <p:txBody>
          <a:bodyPr>
            <a:noAutofit/>
          </a:bodyPr>
          <a:lstStyle/>
          <a:p>
            <a:pPr>
              <a:lnSpc>
                <a:spcPct val="150000"/>
              </a:lnSpc>
            </a:pPr>
            <a:r>
              <a:rPr lang="en-GB" sz="2000" dirty="0"/>
              <a:t>the Political Declaration on HIV (2011) committed world governments to halving HIV transmission among people who inject drugs by 2015. This target was missed by 80%</a:t>
            </a:r>
          </a:p>
        </p:txBody>
      </p:sp>
      <p:pic>
        <p:nvPicPr>
          <p:cNvPr id="7" name="Picture Placeholder 6">
            <a:extLst>
              <a:ext uri="{FF2B5EF4-FFF2-40B4-BE49-F238E27FC236}">
                <a16:creationId xmlns:a16="http://schemas.microsoft.com/office/drawing/2014/main" id="{4F7BA4E8-8442-5149-8748-28463EA01D10}"/>
              </a:ext>
            </a:extLst>
          </p:cNvPr>
          <p:cNvPicPr>
            <a:picLocks noGrp="1" noChangeAspect="1"/>
          </p:cNvPicPr>
          <p:nvPr>
            <p:ph type="pic" idx="1"/>
          </p:nvPr>
        </p:nvPicPr>
        <p:blipFill>
          <a:blip r:embed="rId2"/>
          <a:srcRect l="69" r="69"/>
          <a:stretch>
            <a:fillRect/>
          </a:stretch>
        </p:blipFill>
        <p:spPr/>
      </p:pic>
      <p:sp>
        <p:nvSpPr>
          <p:cNvPr id="4" name="Text Placeholder 3">
            <a:extLst>
              <a:ext uri="{FF2B5EF4-FFF2-40B4-BE49-F238E27FC236}">
                <a16:creationId xmlns:a16="http://schemas.microsoft.com/office/drawing/2014/main" id="{2C6E9856-FC69-6742-9C85-67BF9613C9A3}"/>
              </a:ext>
            </a:extLst>
          </p:cNvPr>
          <p:cNvSpPr>
            <a:spLocks noGrp="1"/>
          </p:cNvSpPr>
          <p:nvPr>
            <p:ph type="body" sz="half" idx="2"/>
          </p:nvPr>
        </p:nvSpPr>
        <p:spPr>
          <a:xfrm>
            <a:off x="685801" y="1953406"/>
            <a:ext cx="6345301" cy="1330259"/>
          </a:xfrm>
        </p:spPr>
        <p:txBody>
          <a:bodyPr>
            <a:noAutofit/>
          </a:bodyPr>
          <a:lstStyle/>
          <a:p>
            <a:pPr>
              <a:lnSpc>
                <a:spcPct val="150000"/>
              </a:lnSpc>
            </a:pPr>
            <a:r>
              <a:rPr lang="en-GB" sz="2000" dirty="0"/>
              <a:t>It is estimated that only “1% of PWID live in settings with sufficient coverage of harm reduction programmes (</a:t>
            </a:r>
            <a:r>
              <a:rPr lang="en-GB" sz="2000" dirty="0" err="1"/>
              <a:t>Larney</a:t>
            </a:r>
            <a:r>
              <a:rPr lang="en-GB" sz="2000" dirty="0"/>
              <a:t>, Lancet 2017) </a:t>
            </a:r>
            <a:endParaRPr lang="en-US" sz="2000" dirty="0"/>
          </a:p>
          <a:p>
            <a:endParaRPr lang="en-GB" sz="2000" dirty="0"/>
          </a:p>
        </p:txBody>
      </p:sp>
      <p:sp>
        <p:nvSpPr>
          <p:cNvPr id="8" name="TextBox 7">
            <a:extLst>
              <a:ext uri="{FF2B5EF4-FFF2-40B4-BE49-F238E27FC236}">
                <a16:creationId xmlns:a16="http://schemas.microsoft.com/office/drawing/2014/main" id="{672B3A0B-20B4-E142-8CEE-EAF07ABB2147}"/>
              </a:ext>
            </a:extLst>
          </p:cNvPr>
          <p:cNvSpPr txBox="1"/>
          <p:nvPr/>
        </p:nvSpPr>
        <p:spPr>
          <a:xfrm>
            <a:off x="785814" y="5733958"/>
            <a:ext cx="10415586" cy="461665"/>
          </a:xfrm>
          <a:prstGeom prst="rect">
            <a:avLst/>
          </a:prstGeom>
          <a:noFill/>
        </p:spPr>
        <p:txBody>
          <a:bodyPr wrap="square" rtlCol="0">
            <a:spAutoFit/>
          </a:bodyPr>
          <a:lstStyle/>
          <a:p>
            <a:r>
              <a:rPr lang="en-US" sz="2400" dirty="0">
                <a:solidFill>
                  <a:schemeClr val="bg1"/>
                </a:solidFill>
              </a:rPr>
              <a:t>UN highlight 5 critical harm reduction interventions with people who inject drugs</a:t>
            </a:r>
          </a:p>
        </p:txBody>
      </p:sp>
      <p:sp>
        <p:nvSpPr>
          <p:cNvPr id="9" name="Title 1">
            <a:extLst>
              <a:ext uri="{FF2B5EF4-FFF2-40B4-BE49-F238E27FC236}">
                <a16:creationId xmlns:a16="http://schemas.microsoft.com/office/drawing/2014/main" id="{61557E31-26DF-3548-944D-AFC7C0B22817}"/>
              </a:ext>
            </a:extLst>
          </p:cNvPr>
          <p:cNvSpPr txBox="1">
            <a:spLocks/>
          </p:cNvSpPr>
          <p:nvPr/>
        </p:nvSpPr>
        <p:spPr>
          <a:xfrm>
            <a:off x="587828" y="3567283"/>
            <a:ext cx="6345302" cy="188305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cap="all" baseline="0">
                <a:solidFill>
                  <a:schemeClr val="accent1"/>
                </a:solidFill>
                <a:effectLst/>
                <a:latin typeface="+mj-lt"/>
                <a:ea typeface="+mj-ea"/>
                <a:cs typeface="+mj-cs"/>
              </a:defRPr>
            </a:lvl1pPr>
          </a:lstStyle>
          <a:p>
            <a:pPr>
              <a:lnSpc>
                <a:spcPct val="170000"/>
              </a:lnSpc>
            </a:pPr>
            <a:r>
              <a:rPr lang="en-GB" sz="2000" dirty="0"/>
              <a:t>UNAIDS ‘Miles to go’ report estimates that “People who inject drugs accounted for more than one third of new HIV infections in eastern Europe and central Asia and in the Middle East and North Africa.” (2018) </a:t>
            </a:r>
          </a:p>
        </p:txBody>
      </p:sp>
    </p:spTree>
    <p:extLst>
      <p:ext uri="{BB962C8B-B14F-4D97-AF65-F5344CB8AC3E}">
        <p14:creationId xmlns:p14="http://schemas.microsoft.com/office/powerpoint/2010/main" val="475039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5AF0-CFDC-E348-9903-9C12E88E0204}"/>
              </a:ext>
            </a:extLst>
          </p:cNvPr>
          <p:cNvSpPr>
            <a:spLocks noGrp="1"/>
          </p:cNvSpPr>
          <p:nvPr>
            <p:ph type="title"/>
          </p:nvPr>
        </p:nvSpPr>
        <p:spPr/>
        <p:txBody>
          <a:bodyPr>
            <a:normAutofit fontScale="90000"/>
          </a:bodyPr>
          <a:lstStyle/>
          <a:p>
            <a:r>
              <a:rPr lang="en-US" dirty="0"/>
              <a:t>Needle and syringe </a:t>
            </a:r>
            <a:r>
              <a:rPr lang="en-US" dirty="0" err="1"/>
              <a:t>programmes</a:t>
            </a:r>
            <a:r>
              <a:rPr lang="en-US" dirty="0"/>
              <a:t> (</a:t>
            </a:r>
            <a:r>
              <a:rPr lang="en-US" dirty="0" err="1"/>
              <a:t>nsp</a:t>
            </a:r>
            <a:r>
              <a:rPr lang="en-US" dirty="0"/>
              <a:t>)</a:t>
            </a:r>
          </a:p>
        </p:txBody>
      </p:sp>
      <p:sp>
        <p:nvSpPr>
          <p:cNvPr id="3" name="Text Placeholder 2">
            <a:extLst>
              <a:ext uri="{FF2B5EF4-FFF2-40B4-BE49-F238E27FC236}">
                <a16:creationId xmlns:a16="http://schemas.microsoft.com/office/drawing/2014/main" id="{41396B72-C40F-3B4D-9CB8-84FA556CAF1E}"/>
              </a:ext>
            </a:extLst>
          </p:cNvPr>
          <p:cNvSpPr>
            <a:spLocks noGrp="1"/>
          </p:cNvSpPr>
          <p:nvPr>
            <p:ph type="body" idx="1"/>
          </p:nvPr>
        </p:nvSpPr>
        <p:spPr>
          <a:xfrm>
            <a:off x="703179" y="3731103"/>
            <a:ext cx="3310128" cy="576262"/>
          </a:xfrm>
        </p:spPr>
        <p:txBody>
          <a:bodyPr/>
          <a:lstStyle/>
          <a:p>
            <a:r>
              <a:rPr lang="en-US" dirty="0"/>
              <a:t>Access &amp; coverage</a:t>
            </a:r>
          </a:p>
        </p:txBody>
      </p:sp>
      <p:pic>
        <p:nvPicPr>
          <p:cNvPr id="15" name="Picture Placeholder 14">
            <a:extLst>
              <a:ext uri="{FF2B5EF4-FFF2-40B4-BE49-F238E27FC236}">
                <a16:creationId xmlns:a16="http://schemas.microsoft.com/office/drawing/2014/main" id="{C19A9BBA-5141-3F46-AE78-D554E24B3B7A}"/>
              </a:ext>
            </a:extLst>
          </p:cNvPr>
          <p:cNvPicPr>
            <a:picLocks noGrp="1" noChangeAspect="1"/>
          </p:cNvPicPr>
          <p:nvPr>
            <p:ph type="pic" idx="15"/>
          </p:nvPr>
        </p:nvPicPr>
        <p:blipFill>
          <a:blip r:embed="rId2"/>
          <a:srcRect t="6546" b="6546"/>
          <a:stretch>
            <a:fillRect/>
          </a:stretch>
        </p:blipFill>
        <p:spPr/>
      </p:pic>
      <p:sp>
        <p:nvSpPr>
          <p:cNvPr id="5" name="Text Placeholder 4">
            <a:extLst>
              <a:ext uri="{FF2B5EF4-FFF2-40B4-BE49-F238E27FC236}">
                <a16:creationId xmlns:a16="http://schemas.microsoft.com/office/drawing/2014/main" id="{3706AC3E-99CF-E247-A2B1-06C9E625B29F}"/>
              </a:ext>
            </a:extLst>
          </p:cNvPr>
          <p:cNvSpPr>
            <a:spLocks noGrp="1"/>
          </p:cNvSpPr>
          <p:nvPr>
            <p:ph type="body" sz="half" idx="18"/>
          </p:nvPr>
        </p:nvSpPr>
        <p:spPr>
          <a:xfrm>
            <a:off x="428625" y="4389287"/>
            <a:ext cx="3573343" cy="985299"/>
          </a:xfrm>
        </p:spPr>
        <p:txBody>
          <a:bodyPr>
            <a:normAutofit fontScale="85000" lnSpcReduction="10000"/>
          </a:bodyPr>
          <a:lstStyle/>
          <a:p>
            <a:r>
              <a:rPr lang="en-US" dirty="0"/>
              <a:t>Models </a:t>
            </a:r>
          </a:p>
          <a:p>
            <a:r>
              <a:rPr lang="en-US" dirty="0"/>
              <a:t>Quality of equipment</a:t>
            </a:r>
          </a:p>
          <a:p>
            <a:r>
              <a:rPr lang="en-US" dirty="0"/>
              <a:t>Paraphernalia &amp; commodities for non-injectors</a:t>
            </a:r>
          </a:p>
        </p:txBody>
      </p:sp>
      <p:sp>
        <p:nvSpPr>
          <p:cNvPr id="6" name="Text Placeholder 5">
            <a:extLst>
              <a:ext uri="{FF2B5EF4-FFF2-40B4-BE49-F238E27FC236}">
                <a16:creationId xmlns:a16="http://schemas.microsoft.com/office/drawing/2014/main" id="{B35249D4-12C5-5149-9BEB-2B076BD2672A}"/>
              </a:ext>
            </a:extLst>
          </p:cNvPr>
          <p:cNvSpPr>
            <a:spLocks noGrp="1"/>
          </p:cNvSpPr>
          <p:nvPr>
            <p:ph type="body" sz="quarter" idx="3"/>
          </p:nvPr>
        </p:nvSpPr>
        <p:spPr>
          <a:xfrm>
            <a:off x="4235999" y="3705828"/>
            <a:ext cx="3310128" cy="576262"/>
          </a:xfrm>
        </p:spPr>
        <p:txBody>
          <a:bodyPr/>
          <a:lstStyle/>
          <a:p>
            <a:r>
              <a:rPr lang="en-US" dirty="0"/>
              <a:t>Peer NSP</a:t>
            </a:r>
          </a:p>
        </p:txBody>
      </p:sp>
      <p:pic>
        <p:nvPicPr>
          <p:cNvPr id="17" name="Picture Placeholder 16">
            <a:extLst>
              <a:ext uri="{FF2B5EF4-FFF2-40B4-BE49-F238E27FC236}">
                <a16:creationId xmlns:a16="http://schemas.microsoft.com/office/drawing/2014/main" id="{B2004A34-E530-A544-9794-9F30B4578B5D}"/>
              </a:ext>
            </a:extLst>
          </p:cNvPr>
          <p:cNvPicPr>
            <a:picLocks noGrp="1" noChangeAspect="1"/>
          </p:cNvPicPr>
          <p:nvPr>
            <p:ph type="pic" idx="21"/>
          </p:nvPr>
        </p:nvPicPr>
        <p:blipFill>
          <a:blip r:embed="rId3"/>
          <a:srcRect t="19081" b="19081"/>
          <a:stretch>
            <a:fillRect/>
          </a:stretch>
        </p:blipFill>
        <p:spPr/>
      </p:pic>
      <p:sp>
        <p:nvSpPr>
          <p:cNvPr id="8" name="Text Placeholder 7">
            <a:extLst>
              <a:ext uri="{FF2B5EF4-FFF2-40B4-BE49-F238E27FC236}">
                <a16:creationId xmlns:a16="http://schemas.microsoft.com/office/drawing/2014/main" id="{456959CA-5CE9-F74E-A045-8B7E5E4D1F48}"/>
              </a:ext>
            </a:extLst>
          </p:cNvPr>
          <p:cNvSpPr>
            <a:spLocks noGrp="1"/>
          </p:cNvSpPr>
          <p:nvPr>
            <p:ph type="body" sz="half" idx="19"/>
          </p:nvPr>
        </p:nvSpPr>
        <p:spPr/>
        <p:txBody>
          <a:bodyPr>
            <a:normAutofit fontScale="92500" lnSpcReduction="20000"/>
          </a:bodyPr>
          <a:lstStyle/>
          <a:p>
            <a:r>
              <a:rPr lang="en-US" dirty="0" err="1"/>
              <a:t>Nsp</a:t>
            </a:r>
            <a:r>
              <a:rPr lang="en-US" dirty="0"/>
              <a:t> as part of Drug user </a:t>
            </a:r>
            <a:r>
              <a:rPr lang="en-US" dirty="0" err="1"/>
              <a:t>organisations</a:t>
            </a:r>
            <a:endParaRPr lang="en-US" dirty="0"/>
          </a:p>
          <a:p>
            <a:r>
              <a:rPr lang="en-US" dirty="0"/>
              <a:t>Community outreach</a:t>
            </a:r>
          </a:p>
          <a:p>
            <a:r>
              <a:rPr lang="en-US" dirty="0"/>
              <a:t>Secondary NSP</a:t>
            </a:r>
          </a:p>
          <a:p>
            <a:endParaRPr lang="en-US" dirty="0"/>
          </a:p>
        </p:txBody>
      </p:sp>
      <p:sp>
        <p:nvSpPr>
          <p:cNvPr id="9" name="Text Placeholder 8">
            <a:extLst>
              <a:ext uri="{FF2B5EF4-FFF2-40B4-BE49-F238E27FC236}">
                <a16:creationId xmlns:a16="http://schemas.microsoft.com/office/drawing/2014/main" id="{70E5F77D-2BE2-664A-B4CD-6EB5728B88F7}"/>
              </a:ext>
            </a:extLst>
          </p:cNvPr>
          <p:cNvSpPr>
            <a:spLocks noGrp="1"/>
          </p:cNvSpPr>
          <p:nvPr>
            <p:ph type="body" sz="quarter" idx="13"/>
          </p:nvPr>
        </p:nvSpPr>
        <p:spPr>
          <a:xfrm>
            <a:off x="7768819" y="3652838"/>
            <a:ext cx="3310128" cy="576262"/>
          </a:xfrm>
        </p:spPr>
        <p:txBody>
          <a:bodyPr/>
          <a:lstStyle/>
          <a:p>
            <a:r>
              <a:rPr lang="en-US" dirty="0"/>
              <a:t>Peer education</a:t>
            </a:r>
          </a:p>
        </p:txBody>
      </p:sp>
      <p:pic>
        <p:nvPicPr>
          <p:cNvPr id="25" name="Picture Placeholder 24">
            <a:extLst>
              <a:ext uri="{FF2B5EF4-FFF2-40B4-BE49-F238E27FC236}">
                <a16:creationId xmlns:a16="http://schemas.microsoft.com/office/drawing/2014/main" id="{AC0672BF-A765-DF46-AF93-1256402DAB64}"/>
              </a:ext>
            </a:extLst>
          </p:cNvPr>
          <p:cNvPicPr>
            <a:picLocks noGrp="1" noChangeAspect="1"/>
          </p:cNvPicPr>
          <p:nvPr>
            <p:ph type="pic" idx="22"/>
          </p:nvPr>
        </p:nvPicPr>
        <p:blipFill>
          <a:blip r:embed="rId4"/>
          <a:srcRect t="18921" b="18921"/>
          <a:stretch>
            <a:fillRect/>
          </a:stretch>
        </p:blipFill>
        <p:spPr/>
      </p:pic>
      <p:sp>
        <p:nvSpPr>
          <p:cNvPr id="11" name="Text Placeholder 10">
            <a:extLst>
              <a:ext uri="{FF2B5EF4-FFF2-40B4-BE49-F238E27FC236}">
                <a16:creationId xmlns:a16="http://schemas.microsoft.com/office/drawing/2014/main" id="{3D508997-4F2E-0E47-8A50-5CCBFEE6EC4F}"/>
              </a:ext>
            </a:extLst>
          </p:cNvPr>
          <p:cNvSpPr>
            <a:spLocks noGrp="1"/>
          </p:cNvSpPr>
          <p:nvPr>
            <p:ph type="body" sz="half" idx="20"/>
          </p:nvPr>
        </p:nvSpPr>
        <p:spPr>
          <a:xfrm>
            <a:off x="7768819" y="4229100"/>
            <a:ext cx="3310128" cy="1346750"/>
          </a:xfrm>
        </p:spPr>
        <p:txBody>
          <a:bodyPr>
            <a:noAutofit/>
          </a:bodyPr>
          <a:lstStyle/>
          <a:p>
            <a:r>
              <a:rPr lang="en-US" sz="1300" dirty="0"/>
              <a:t>Safer injecting training</a:t>
            </a:r>
          </a:p>
          <a:p>
            <a:r>
              <a:rPr lang="en-US" sz="1300" dirty="0"/>
              <a:t>Wound care</a:t>
            </a:r>
          </a:p>
          <a:p>
            <a:r>
              <a:rPr lang="en-US" sz="1300" dirty="0"/>
              <a:t>Innovation</a:t>
            </a:r>
          </a:p>
        </p:txBody>
      </p:sp>
      <p:sp>
        <p:nvSpPr>
          <p:cNvPr id="13" name="TextBox 12">
            <a:extLst>
              <a:ext uri="{FF2B5EF4-FFF2-40B4-BE49-F238E27FC236}">
                <a16:creationId xmlns:a16="http://schemas.microsoft.com/office/drawing/2014/main" id="{F92E4928-F4F6-6F4E-B974-C78362359E26}"/>
              </a:ext>
            </a:extLst>
          </p:cNvPr>
          <p:cNvSpPr txBox="1"/>
          <p:nvPr/>
        </p:nvSpPr>
        <p:spPr>
          <a:xfrm>
            <a:off x="337457" y="5739038"/>
            <a:ext cx="11299371" cy="461665"/>
          </a:xfrm>
          <a:prstGeom prst="rect">
            <a:avLst/>
          </a:prstGeom>
          <a:noFill/>
        </p:spPr>
        <p:txBody>
          <a:bodyPr wrap="square" rtlCol="0">
            <a:spAutoFit/>
          </a:bodyPr>
          <a:lstStyle/>
          <a:p>
            <a:r>
              <a:rPr lang="en-GB" sz="2400" dirty="0">
                <a:solidFill>
                  <a:schemeClr val="bg1"/>
                </a:solidFill>
                <a:latin typeface="+mj-lt"/>
              </a:rPr>
              <a:t>Only 12 countries provide the WHO-recommended 200 clean needles per PWID per year</a:t>
            </a:r>
            <a:endParaRPr lang="en-US" sz="2400" dirty="0">
              <a:solidFill>
                <a:schemeClr val="bg1"/>
              </a:solidFill>
              <a:latin typeface="+mj-lt"/>
            </a:endParaRPr>
          </a:p>
        </p:txBody>
      </p:sp>
    </p:spTree>
    <p:extLst>
      <p:ext uri="{BB962C8B-B14F-4D97-AF65-F5344CB8AC3E}">
        <p14:creationId xmlns:p14="http://schemas.microsoft.com/office/powerpoint/2010/main" val="985746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5AF0-CFDC-E348-9903-9C12E88E0204}"/>
              </a:ext>
            </a:extLst>
          </p:cNvPr>
          <p:cNvSpPr>
            <a:spLocks noGrp="1"/>
          </p:cNvSpPr>
          <p:nvPr>
            <p:ph type="title"/>
          </p:nvPr>
        </p:nvSpPr>
        <p:spPr>
          <a:xfrm>
            <a:off x="685801" y="478966"/>
            <a:ext cx="10396882" cy="1151965"/>
          </a:xfrm>
        </p:spPr>
        <p:txBody>
          <a:bodyPr>
            <a:normAutofit/>
          </a:bodyPr>
          <a:lstStyle/>
          <a:p>
            <a:r>
              <a:rPr lang="en-US" dirty="0"/>
              <a:t>Opioid substitution therapy</a:t>
            </a:r>
          </a:p>
        </p:txBody>
      </p:sp>
      <p:sp>
        <p:nvSpPr>
          <p:cNvPr id="3" name="Text Placeholder 2">
            <a:extLst>
              <a:ext uri="{FF2B5EF4-FFF2-40B4-BE49-F238E27FC236}">
                <a16:creationId xmlns:a16="http://schemas.microsoft.com/office/drawing/2014/main" id="{41396B72-C40F-3B4D-9CB8-84FA556CAF1E}"/>
              </a:ext>
            </a:extLst>
          </p:cNvPr>
          <p:cNvSpPr>
            <a:spLocks noGrp="1"/>
          </p:cNvSpPr>
          <p:nvPr>
            <p:ph type="body" idx="1"/>
          </p:nvPr>
        </p:nvSpPr>
        <p:spPr>
          <a:xfrm>
            <a:off x="703179" y="3391611"/>
            <a:ext cx="3310128" cy="790655"/>
          </a:xfrm>
        </p:spPr>
        <p:txBody>
          <a:bodyPr/>
          <a:lstStyle/>
          <a:p>
            <a:r>
              <a:rPr lang="en-US" dirty="0"/>
              <a:t>Methadone &amp; </a:t>
            </a:r>
            <a:r>
              <a:rPr lang="en-GB" dirty="0"/>
              <a:t>Buprenorphine</a:t>
            </a:r>
            <a:endParaRPr lang="en-US" dirty="0"/>
          </a:p>
        </p:txBody>
      </p:sp>
      <p:pic>
        <p:nvPicPr>
          <p:cNvPr id="17" name="Picture Placeholder 16">
            <a:extLst>
              <a:ext uri="{FF2B5EF4-FFF2-40B4-BE49-F238E27FC236}">
                <a16:creationId xmlns:a16="http://schemas.microsoft.com/office/drawing/2014/main" id="{7A346E16-93F7-C84D-81B7-EF6DAB015FE8}"/>
              </a:ext>
            </a:extLst>
          </p:cNvPr>
          <p:cNvPicPr>
            <a:picLocks noGrp="1" noChangeAspect="1"/>
          </p:cNvPicPr>
          <p:nvPr>
            <p:ph type="pic" idx="15"/>
          </p:nvPr>
        </p:nvPicPr>
        <p:blipFill>
          <a:blip r:embed="rId2"/>
          <a:srcRect t="19009" b="19009"/>
          <a:stretch>
            <a:fillRect/>
          </a:stretch>
        </p:blipFill>
        <p:spPr>
          <a:xfrm>
            <a:off x="685780" y="1856561"/>
            <a:ext cx="3310128" cy="1536725"/>
          </a:xfrm>
        </p:spPr>
      </p:pic>
      <p:sp>
        <p:nvSpPr>
          <p:cNvPr id="5" name="Text Placeholder 4">
            <a:extLst>
              <a:ext uri="{FF2B5EF4-FFF2-40B4-BE49-F238E27FC236}">
                <a16:creationId xmlns:a16="http://schemas.microsoft.com/office/drawing/2014/main" id="{3706AC3E-99CF-E247-A2B1-06C9E625B29F}"/>
              </a:ext>
            </a:extLst>
          </p:cNvPr>
          <p:cNvSpPr>
            <a:spLocks noGrp="1"/>
          </p:cNvSpPr>
          <p:nvPr>
            <p:ph type="body" sz="half" idx="18"/>
          </p:nvPr>
        </p:nvSpPr>
        <p:spPr>
          <a:xfrm>
            <a:off x="703179" y="4139402"/>
            <a:ext cx="3310128" cy="1323759"/>
          </a:xfrm>
        </p:spPr>
        <p:txBody>
          <a:bodyPr>
            <a:noAutofit/>
          </a:bodyPr>
          <a:lstStyle/>
          <a:p>
            <a:pPr>
              <a:lnSpc>
                <a:spcPct val="100000"/>
              </a:lnSpc>
            </a:pPr>
            <a:r>
              <a:rPr lang="en-US" sz="1300" dirty="0"/>
              <a:t>Prescribing</a:t>
            </a:r>
          </a:p>
          <a:p>
            <a:pPr>
              <a:lnSpc>
                <a:spcPct val="100000"/>
              </a:lnSpc>
            </a:pPr>
            <a:r>
              <a:rPr lang="en-US" sz="1300" dirty="0"/>
              <a:t>Dispensing</a:t>
            </a:r>
          </a:p>
          <a:p>
            <a:pPr>
              <a:lnSpc>
                <a:spcPct val="100000"/>
              </a:lnSpc>
            </a:pPr>
            <a:r>
              <a:rPr lang="en-US" sz="1300" dirty="0"/>
              <a:t>Dose &amp; duration</a:t>
            </a:r>
          </a:p>
          <a:p>
            <a:pPr>
              <a:lnSpc>
                <a:spcPct val="100000"/>
              </a:lnSpc>
            </a:pPr>
            <a:r>
              <a:rPr lang="en-US" sz="1300" dirty="0"/>
              <a:t>generics </a:t>
            </a:r>
          </a:p>
        </p:txBody>
      </p:sp>
      <p:sp>
        <p:nvSpPr>
          <p:cNvPr id="6" name="Text Placeholder 5">
            <a:extLst>
              <a:ext uri="{FF2B5EF4-FFF2-40B4-BE49-F238E27FC236}">
                <a16:creationId xmlns:a16="http://schemas.microsoft.com/office/drawing/2014/main" id="{B35249D4-12C5-5149-9BEB-2B076BD2672A}"/>
              </a:ext>
            </a:extLst>
          </p:cNvPr>
          <p:cNvSpPr>
            <a:spLocks noGrp="1"/>
          </p:cNvSpPr>
          <p:nvPr>
            <p:ph type="body" sz="quarter" idx="3"/>
          </p:nvPr>
        </p:nvSpPr>
        <p:spPr>
          <a:xfrm>
            <a:off x="4235999" y="3498807"/>
            <a:ext cx="3310128" cy="576262"/>
          </a:xfrm>
        </p:spPr>
        <p:txBody>
          <a:bodyPr/>
          <a:lstStyle/>
          <a:p>
            <a:r>
              <a:rPr lang="en-US" dirty="0"/>
              <a:t>NEW OST drugs</a:t>
            </a:r>
          </a:p>
        </p:txBody>
      </p:sp>
      <p:pic>
        <p:nvPicPr>
          <p:cNvPr id="15" name="Picture Placeholder 14">
            <a:extLst>
              <a:ext uri="{FF2B5EF4-FFF2-40B4-BE49-F238E27FC236}">
                <a16:creationId xmlns:a16="http://schemas.microsoft.com/office/drawing/2014/main" id="{940F5454-4BA1-F74B-96C1-24A41BFC3E7E}"/>
              </a:ext>
            </a:extLst>
          </p:cNvPr>
          <p:cNvPicPr>
            <a:picLocks noGrp="1" noChangeAspect="1"/>
          </p:cNvPicPr>
          <p:nvPr>
            <p:ph type="pic" idx="21"/>
          </p:nvPr>
        </p:nvPicPr>
        <p:blipFill>
          <a:blip r:embed="rId3"/>
          <a:srcRect t="8590" b="8590"/>
          <a:stretch>
            <a:fillRect/>
          </a:stretch>
        </p:blipFill>
        <p:spPr>
          <a:xfrm>
            <a:off x="4235999" y="1856561"/>
            <a:ext cx="3310128" cy="1535237"/>
          </a:xfrm>
        </p:spPr>
      </p:pic>
      <p:sp>
        <p:nvSpPr>
          <p:cNvPr id="8" name="Text Placeholder 7">
            <a:extLst>
              <a:ext uri="{FF2B5EF4-FFF2-40B4-BE49-F238E27FC236}">
                <a16:creationId xmlns:a16="http://schemas.microsoft.com/office/drawing/2014/main" id="{456959CA-5CE9-F74E-A045-8B7E5E4D1F48}"/>
              </a:ext>
            </a:extLst>
          </p:cNvPr>
          <p:cNvSpPr>
            <a:spLocks noGrp="1"/>
          </p:cNvSpPr>
          <p:nvPr>
            <p:ph type="body" sz="half" idx="19"/>
          </p:nvPr>
        </p:nvSpPr>
        <p:spPr>
          <a:xfrm>
            <a:off x="4235999" y="4182452"/>
            <a:ext cx="3310128" cy="985300"/>
          </a:xfrm>
        </p:spPr>
        <p:txBody>
          <a:bodyPr>
            <a:normAutofit fontScale="92500" lnSpcReduction="10000"/>
          </a:bodyPr>
          <a:lstStyle/>
          <a:p>
            <a:r>
              <a:rPr lang="en-US" dirty="0"/>
              <a:t>Diamorphine &amp; slow release Morphine</a:t>
            </a:r>
          </a:p>
          <a:p>
            <a:r>
              <a:rPr lang="en-US" dirty="0"/>
              <a:t>Better delivery &amp; longer acting</a:t>
            </a:r>
          </a:p>
          <a:p>
            <a:r>
              <a:rPr lang="en-US" dirty="0"/>
              <a:t>Cost effectiveness vs rights</a:t>
            </a:r>
          </a:p>
        </p:txBody>
      </p:sp>
      <p:sp>
        <p:nvSpPr>
          <p:cNvPr id="9" name="Text Placeholder 8">
            <a:extLst>
              <a:ext uri="{FF2B5EF4-FFF2-40B4-BE49-F238E27FC236}">
                <a16:creationId xmlns:a16="http://schemas.microsoft.com/office/drawing/2014/main" id="{70E5F77D-2BE2-664A-B4CD-6EB5728B88F7}"/>
              </a:ext>
            </a:extLst>
          </p:cNvPr>
          <p:cNvSpPr>
            <a:spLocks noGrp="1"/>
          </p:cNvSpPr>
          <p:nvPr>
            <p:ph type="body" sz="quarter" idx="13"/>
          </p:nvPr>
        </p:nvSpPr>
        <p:spPr>
          <a:xfrm>
            <a:off x="7768944" y="3590809"/>
            <a:ext cx="3310128" cy="455684"/>
          </a:xfrm>
        </p:spPr>
        <p:txBody>
          <a:bodyPr/>
          <a:lstStyle/>
          <a:p>
            <a:r>
              <a:rPr lang="en-US" dirty="0"/>
              <a:t>Consumer rights</a:t>
            </a:r>
          </a:p>
        </p:txBody>
      </p:sp>
      <p:pic>
        <p:nvPicPr>
          <p:cNvPr id="13" name="Picture Placeholder 12">
            <a:extLst>
              <a:ext uri="{FF2B5EF4-FFF2-40B4-BE49-F238E27FC236}">
                <a16:creationId xmlns:a16="http://schemas.microsoft.com/office/drawing/2014/main" id="{F5F0674F-5B40-E849-B88C-777F59AD7DB0}"/>
              </a:ext>
            </a:extLst>
          </p:cNvPr>
          <p:cNvPicPr>
            <a:picLocks noGrp="1" noChangeAspect="1"/>
          </p:cNvPicPr>
          <p:nvPr>
            <p:ph type="pic" idx="22"/>
          </p:nvPr>
        </p:nvPicPr>
        <p:blipFill>
          <a:blip r:embed="rId4"/>
          <a:srcRect t="15059" b="15059"/>
          <a:stretch>
            <a:fillRect/>
          </a:stretch>
        </p:blipFill>
        <p:spPr>
          <a:xfrm>
            <a:off x="7768819" y="1856560"/>
            <a:ext cx="3310128" cy="1537196"/>
          </a:xfrm>
        </p:spPr>
      </p:pic>
      <p:sp>
        <p:nvSpPr>
          <p:cNvPr id="11" name="Text Placeholder 10">
            <a:extLst>
              <a:ext uri="{FF2B5EF4-FFF2-40B4-BE49-F238E27FC236}">
                <a16:creationId xmlns:a16="http://schemas.microsoft.com/office/drawing/2014/main" id="{3D508997-4F2E-0E47-8A50-5CCBFEE6EC4F}"/>
              </a:ext>
            </a:extLst>
          </p:cNvPr>
          <p:cNvSpPr>
            <a:spLocks noGrp="1"/>
          </p:cNvSpPr>
          <p:nvPr>
            <p:ph type="body" sz="half" idx="20"/>
          </p:nvPr>
        </p:nvSpPr>
        <p:spPr>
          <a:xfrm>
            <a:off x="7768819" y="4182450"/>
            <a:ext cx="3310128" cy="985302"/>
          </a:xfrm>
        </p:spPr>
        <p:txBody>
          <a:bodyPr>
            <a:normAutofit fontScale="92500" lnSpcReduction="20000"/>
          </a:bodyPr>
          <a:lstStyle/>
          <a:p>
            <a:r>
              <a:rPr lang="en-US" dirty="0"/>
              <a:t>Self-determination / client </a:t>
            </a:r>
            <a:r>
              <a:rPr lang="en-US" dirty="0" err="1"/>
              <a:t>centred</a:t>
            </a:r>
            <a:r>
              <a:rPr lang="en-US" dirty="0"/>
              <a:t> care</a:t>
            </a:r>
          </a:p>
          <a:p>
            <a:r>
              <a:rPr lang="en-US" dirty="0"/>
              <a:t>Expert patient </a:t>
            </a:r>
            <a:r>
              <a:rPr lang="en-US" dirty="0" err="1"/>
              <a:t>programmes</a:t>
            </a:r>
            <a:endParaRPr lang="en-US" dirty="0"/>
          </a:p>
          <a:p>
            <a:r>
              <a:rPr lang="en-US" dirty="0"/>
              <a:t>High tech dispensing options</a:t>
            </a:r>
          </a:p>
          <a:p>
            <a:endParaRPr lang="en-US" dirty="0"/>
          </a:p>
        </p:txBody>
      </p:sp>
      <p:sp>
        <p:nvSpPr>
          <p:cNvPr id="12" name="TextBox 11">
            <a:extLst>
              <a:ext uri="{FF2B5EF4-FFF2-40B4-BE49-F238E27FC236}">
                <a16:creationId xmlns:a16="http://schemas.microsoft.com/office/drawing/2014/main" id="{1150B2FD-6EDF-584C-9DB7-C0FD2378E083}"/>
              </a:ext>
            </a:extLst>
          </p:cNvPr>
          <p:cNvSpPr txBox="1"/>
          <p:nvPr/>
        </p:nvSpPr>
        <p:spPr>
          <a:xfrm>
            <a:off x="97972" y="5806316"/>
            <a:ext cx="11325744" cy="400110"/>
          </a:xfrm>
          <a:prstGeom prst="rect">
            <a:avLst/>
          </a:prstGeom>
          <a:noFill/>
        </p:spPr>
        <p:txBody>
          <a:bodyPr wrap="square" rtlCol="0">
            <a:spAutoFit/>
          </a:bodyPr>
          <a:lstStyle/>
          <a:p>
            <a:pPr algn="ctr"/>
            <a:r>
              <a:rPr lang="en-GB" sz="2000" dirty="0">
                <a:solidFill>
                  <a:schemeClr val="bg1"/>
                </a:solidFill>
              </a:rPr>
              <a:t>WHO UNODC are field testing &amp; engaging drugs CS about new ‘International Standards on Drug Use Disorder’  </a:t>
            </a:r>
          </a:p>
        </p:txBody>
      </p:sp>
    </p:spTree>
    <p:extLst>
      <p:ext uri="{BB962C8B-B14F-4D97-AF65-F5344CB8AC3E}">
        <p14:creationId xmlns:p14="http://schemas.microsoft.com/office/powerpoint/2010/main" val="1339897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5AF0-CFDC-E348-9903-9C12E88E0204}"/>
              </a:ext>
            </a:extLst>
          </p:cNvPr>
          <p:cNvSpPr>
            <a:spLocks noGrp="1"/>
          </p:cNvSpPr>
          <p:nvPr>
            <p:ph type="title"/>
          </p:nvPr>
        </p:nvSpPr>
        <p:spPr>
          <a:xfrm>
            <a:off x="685801" y="533396"/>
            <a:ext cx="10396882" cy="1151965"/>
          </a:xfrm>
        </p:spPr>
        <p:txBody>
          <a:bodyPr>
            <a:normAutofit/>
          </a:bodyPr>
          <a:lstStyle/>
          <a:p>
            <a:r>
              <a:rPr lang="en-US" dirty="0"/>
              <a:t>HIV and blood borne virus testing</a:t>
            </a:r>
          </a:p>
        </p:txBody>
      </p:sp>
      <p:sp>
        <p:nvSpPr>
          <p:cNvPr id="3" name="Text Placeholder 2">
            <a:extLst>
              <a:ext uri="{FF2B5EF4-FFF2-40B4-BE49-F238E27FC236}">
                <a16:creationId xmlns:a16="http://schemas.microsoft.com/office/drawing/2014/main" id="{41396B72-C40F-3B4D-9CB8-84FA556CAF1E}"/>
              </a:ext>
            </a:extLst>
          </p:cNvPr>
          <p:cNvSpPr>
            <a:spLocks noGrp="1"/>
          </p:cNvSpPr>
          <p:nvPr>
            <p:ph type="body" idx="1"/>
          </p:nvPr>
        </p:nvSpPr>
        <p:spPr>
          <a:xfrm>
            <a:off x="691840" y="3660621"/>
            <a:ext cx="3310128" cy="576262"/>
          </a:xfrm>
        </p:spPr>
        <p:txBody>
          <a:bodyPr/>
          <a:lstStyle/>
          <a:p>
            <a:r>
              <a:rPr lang="en-US" dirty="0"/>
              <a:t>Standards of testing</a:t>
            </a:r>
          </a:p>
        </p:txBody>
      </p:sp>
      <p:pic>
        <p:nvPicPr>
          <p:cNvPr id="17" name="Picture Placeholder 16">
            <a:extLst>
              <a:ext uri="{FF2B5EF4-FFF2-40B4-BE49-F238E27FC236}">
                <a16:creationId xmlns:a16="http://schemas.microsoft.com/office/drawing/2014/main" id="{EBAAE514-E380-A847-9006-78D71FCAF606}"/>
              </a:ext>
            </a:extLst>
          </p:cNvPr>
          <p:cNvPicPr>
            <a:picLocks noGrp="1" noChangeAspect="1"/>
          </p:cNvPicPr>
          <p:nvPr>
            <p:ph type="pic" idx="15"/>
          </p:nvPr>
        </p:nvPicPr>
        <p:blipFill>
          <a:blip r:embed="rId2"/>
          <a:srcRect t="8160" b="8160"/>
          <a:stretch>
            <a:fillRect/>
          </a:stretch>
        </p:blipFill>
        <p:spPr>
          <a:xfrm>
            <a:off x="685780" y="1910991"/>
            <a:ext cx="3310128" cy="1536725"/>
          </a:xfrm>
        </p:spPr>
      </p:pic>
      <p:sp>
        <p:nvSpPr>
          <p:cNvPr id="5" name="Text Placeholder 4">
            <a:extLst>
              <a:ext uri="{FF2B5EF4-FFF2-40B4-BE49-F238E27FC236}">
                <a16:creationId xmlns:a16="http://schemas.microsoft.com/office/drawing/2014/main" id="{3706AC3E-99CF-E247-A2B1-06C9E625B29F}"/>
              </a:ext>
            </a:extLst>
          </p:cNvPr>
          <p:cNvSpPr>
            <a:spLocks noGrp="1"/>
          </p:cNvSpPr>
          <p:nvPr>
            <p:ph type="body" sz="half" idx="18"/>
          </p:nvPr>
        </p:nvSpPr>
        <p:spPr>
          <a:xfrm>
            <a:off x="557213" y="4236883"/>
            <a:ext cx="3444755" cy="985299"/>
          </a:xfrm>
        </p:spPr>
        <p:txBody>
          <a:bodyPr>
            <a:normAutofit fontScale="92500" lnSpcReduction="20000"/>
          </a:bodyPr>
          <a:lstStyle/>
          <a:p>
            <a:r>
              <a:rPr lang="en-US" dirty="0"/>
              <a:t>Pre-test counselling &amp; informed consent</a:t>
            </a:r>
          </a:p>
          <a:p>
            <a:r>
              <a:rPr lang="en-US" dirty="0"/>
              <a:t>Shift in imperative with test &amp; treat</a:t>
            </a:r>
          </a:p>
          <a:p>
            <a:r>
              <a:rPr lang="en-US" dirty="0"/>
              <a:t>HIV Self-testing &amp; partner notification</a:t>
            </a:r>
          </a:p>
          <a:p>
            <a:endParaRPr lang="en-US" dirty="0"/>
          </a:p>
        </p:txBody>
      </p:sp>
      <p:sp>
        <p:nvSpPr>
          <p:cNvPr id="6" name="Text Placeholder 5">
            <a:extLst>
              <a:ext uri="{FF2B5EF4-FFF2-40B4-BE49-F238E27FC236}">
                <a16:creationId xmlns:a16="http://schemas.microsoft.com/office/drawing/2014/main" id="{B35249D4-12C5-5149-9BEB-2B076BD2672A}"/>
              </a:ext>
            </a:extLst>
          </p:cNvPr>
          <p:cNvSpPr>
            <a:spLocks noGrp="1"/>
          </p:cNvSpPr>
          <p:nvPr>
            <p:ph type="body" sz="quarter" idx="3"/>
          </p:nvPr>
        </p:nvSpPr>
        <p:spPr>
          <a:xfrm>
            <a:off x="4237410" y="3660621"/>
            <a:ext cx="3310128" cy="576262"/>
          </a:xfrm>
        </p:spPr>
        <p:txBody>
          <a:bodyPr/>
          <a:lstStyle/>
          <a:p>
            <a:r>
              <a:rPr lang="en-US" dirty="0"/>
              <a:t>Accessible testing</a:t>
            </a:r>
          </a:p>
        </p:txBody>
      </p:sp>
      <p:pic>
        <p:nvPicPr>
          <p:cNvPr id="15" name="Picture Placeholder 14">
            <a:extLst>
              <a:ext uri="{FF2B5EF4-FFF2-40B4-BE49-F238E27FC236}">
                <a16:creationId xmlns:a16="http://schemas.microsoft.com/office/drawing/2014/main" id="{5F25EAEA-7CCE-404F-90FF-3880FDB21C23}"/>
              </a:ext>
            </a:extLst>
          </p:cNvPr>
          <p:cNvPicPr>
            <a:picLocks noGrp="1" noChangeAspect="1"/>
          </p:cNvPicPr>
          <p:nvPr>
            <p:ph type="pic" idx="21"/>
          </p:nvPr>
        </p:nvPicPr>
        <p:blipFill>
          <a:blip r:embed="rId3"/>
          <a:srcRect t="15152" b="15152"/>
          <a:stretch>
            <a:fillRect/>
          </a:stretch>
        </p:blipFill>
        <p:spPr>
          <a:xfrm>
            <a:off x="4235999" y="1910991"/>
            <a:ext cx="3310128" cy="1535237"/>
          </a:xfrm>
        </p:spPr>
      </p:pic>
      <p:sp>
        <p:nvSpPr>
          <p:cNvPr id="8" name="Text Placeholder 7">
            <a:extLst>
              <a:ext uri="{FF2B5EF4-FFF2-40B4-BE49-F238E27FC236}">
                <a16:creationId xmlns:a16="http://schemas.microsoft.com/office/drawing/2014/main" id="{456959CA-5CE9-F74E-A045-8B7E5E4D1F48}"/>
              </a:ext>
            </a:extLst>
          </p:cNvPr>
          <p:cNvSpPr>
            <a:spLocks noGrp="1"/>
          </p:cNvSpPr>
          <p:nvPr>
            <p:ph type="body" sz="half" idx="19"/>
          </p:nvPr>
        </p:nvSpPr>
        <p:spPr>
          <a:xfrm>
            <a:off x="4235999" y="4236882"/>
            <a:ext cx="3310128" cy="985300"/>
          </a:xfrm>
        </p:spPr>
        <p:txBody>
          <a:bodyPr>
            <a:normAutofit fontScale="92500" lnSpcReduction="10000"/>
          </a:bodyPr>
          <a:lstStyle/>
          <a:p>
            <a:r>
              <a:rPr lang="en-US" dirty="0"/>
              <a:t>Dry blood spot testing</a:t>
            </a:r>
          </a:p>
          <a:p>
            <a:r>
              <a:rPr lang="en-US" dirty="0"/>
              <a:t>Testing on outreach</a:t>
            </a:r>
          </a:p>
          <a:p>
            <a:r>
              <a:rPr lang="en-US" dirty="0"/>
              <a:t>Peer driven interventions</a:t>
            </a:r>
          </a:p>
        </p:txBody>
      </p:sp>
      <p:sp>
        <p:nvSpPr>
          <p:cNvPr id="9" name="Text Placeholder 8">
            <a:extLst>
              <a:ext uri="{FF2B5EF4-FFF2-40B4-BE49-F238E27FC236}">
                <a16:creationId xmlns:a16="http://schemas.microsoft.com/office/drawing/2014/main" id="{70E5F77D-2BE2-664A-B4CD-6EB5728B88F7}"/>
              </a:ext>
            </a:extLst>
          </p:cNvPr>
          <p:cNvSpPr>
            <a:spLocks noGrp="1"/>
          </p:cNvSpPr>
          <p:nvPr>
            <p:ph type="body" sz="quarter" idx="13"/>
          </p:nvPr>
        </p:nvSpPr>
        <p:spPr>
          <a:xfrm>
            <a:off x="7768944" y="3660621"/>
            <a:ext cx="3310128" cy="576262"/>
          </a:xfrm>
        </p:spPr>
        <p:txBody>
          <a:bodyPr/>
          <a:lstStyle/>
          <a:p>
            <a:r>
              <a:rPr lang="en-US" dirty="0"/>
              <a:t>Next generation</a:t>
            </a:r>
          </a:p>
        </p:txBody>
      </p:sp>
      <p:pic>
        <p:nvPicPr>
          <p:cNvPr id="13" name="Picture Placeholder 12">
            <a:extLst>
              <a:ext uri="{FF2B5EF4-FFF2-40B4-BE49-F238E27FC236}">
                <a16:creationId xmlns:a16="http://schemas.microsoft.com/office/drawing/2014/main" id="{DFB2D699-8657-174B-815B-D6F25DECAFC0}"/>
              </a:ext>
            </a:extLst>
          </p:cNvPr>
          <p:cNvPicPr>
            <a:picLocks noGrp="1" noChangeAspect="1"/>
          </p:cNvPicPr>
          <p:nvPr>
            <p:ph type="pic" idx="22"/>
          </p:nvPr>
        </p:nvPicPr>
        <p:blipFill>
          <a:blip r:embed="rId4"/>
          <a:srcRect t="28532" b="28532"/>
          <a:stretch>
            <a:fillRect/>
          </a:stretch>
        </p:blipFill>
        <p:spPr>
          <a:xfrm>
            <a:off x="7768819" y="1910990"/>
            <a:ext cx="3310128" cy="1537196"/>
          </a:xfrm>
        </p:spPr>
      </p:pic>
      <p:sp>
        <p:nvSpPr>
          <p:cNvPr id="11" name="Text Placeholder 10">
            <a:extLst>
              <a:ext uri="{FF2B5EF4-FFF2-40B4-BE49-F238E27FC236}">
                <a16:creationId xmlns:a16="http://schemas.microsoft.com/office/drawing/2014/main" id="{3D508997-4F2E-0E47-8A50-5CCBFEE6EC4F}"/>
              </a:ext>
            </a:extLst>
          </p:cNvPr>
          <p:cNvSpPr>
            <a:spLocks noGrp="1"/>
          </p:cNvSpPr>
          <p:nvPr>
            <p:ph type="body" sz="half" idx="20"/>
          </p:nvPr>
        </p:nvSpPr>
        <p:spPr>
          <a:xfrm>
            <a:off x="7768819" y="4236880"/>
            <a:ext cx="3418294" cy="985302"/>
          </a:xfrm>
        </p:spPr>
        <p:txBody>
          <a:bodyPr/>
          <a:lstStyle/>
          <a:p>
            <a:r>
              <a:rPr lang="en-US" dirty="0"/>
              <a:t>Drug user news </a:t>
            </a:r>
          </a:p>
          <a:p>
            <a:r>
              <a:rPr lang="en-US" dirty="0"/>
              <a:t>Dark web &amp; peer testing pilot</a:t>
            </a:r>
          </a:p>
        </p:txBody>
      </p:sp>
      <p:sp>
        <p:nvSpPr>
          <p:cNvPr id="14" name="TextBox 13">
            <a:extLst>
              <a:ext uri="{FF2B5EF4-FFF2-40B4-BE49-F238E27FC236}">
                <a16:creationId xmlns:a16="http://schemas.microsoft.com/office/drawing/2014/main" id="{93B55546-3DFD-5148-A3D6-8B6F629D7213}"/>
              </a:ext>
            </a:extLst>
          </p:cNvPr>
          <p:cNvSpPr txBox="1"/>
          <p:nvPr/>
        </p:nvSpPr>
        <p:spPr>
          <a:xfrm>
            <a:off x="936685" y="5643804"/>
            <a:ext cx="9895114" cy="707886"/>
          </a:xfrm>
          <a:prstGeom prst="rect">
            <a:avLst/>
          </a:prstGeom>
          <a:noFill/>
        </p:spPr>
        <p:txBody>
          <a:bodyPr wrap="square" rtlCol="0">
            <a:spAutoFit/>
          </a:bodyPr>
          <a:lstStyle/>
          <a:p>
            <a:pPr algn="ctr"/>
            <a:r>
              <a:rPr lang="en-GB" sz="2000" dirty="0">
                <a:solidFill>
                  <a:schemeClr val="bg1"/>
                </a:solidFill>
              </a:rPr>
              <a:t>UNAIDS ‘Miles to go’ report estimates that “the risk of acquiring HIV for people who inject drugs was 22 times higher than for people who do not inject drugs” (2018) </a:t>
            </a:r>
            <a:endParaRPr lang="en-US" sz="2000" dirty="0">
              <a:solidFill>
                <a:schemeClr val="bg1"/>
              </a:solidFill>
            </a:endParaRPr>
          </a:p>
        </p:txBody>
      </p:sp>
    </p:spTree>
    <p:extLst>
      <p:ext uri="{BB962C8B-B14F-4D97-AF65-F5344CB8AC3E}">
        <p14:creationId xmlns:p14="http://schemas.microsoft.com/office/powerpoint/2010/main" val="693216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5AF0-CFDC-E348-9903-9C12E88E0204}"/>
              </a:ext>
            </a:extLst>
          </p:cNvPr>
          <p:cNvSpPr>
            <a:spLocks noGrp="1"/>
          </p:cNvSpPr>
          <p:nvPr>
            <p:ph type="title"/>
          </p:nvPr>
        </p:nvSpPr>
        <p:spPr>
          <a:xfrm>
            <a:off x="685801" y="576941"/>
            <a:ext cx="10396882" cy="1151965"/>
          </a:xfrm>
        </p:spPr>
        <p:txBody>
          <a:bodyPr>
            <a:normAutofit/>
          </a:bodyPr>
          <a:lstStyle/>
          <a:p>
            <a:r>
              <a:rPr lang="en-US" dirty="0"/>
              <a:t>Arv treatment</a:t>
            </a:r>
          </a:p>
        </p:txBody>
      </p:sp>
      <p:sp>
        <p:nvSpPr>
          <p:cNvPr id="3" name="Text Placeholder 2">
            <a:extLst>
              <a:ext uri="{FF2B5EF4-FFF2-40B4-BE49-F238E27FC236}">
                <a16:creationId xmlns:a16="http://schemas.microsoft.com/office/drawing/2014/main" id="{41396B72-C40F-3B4D-9CB8-84FA556CAF1E}"/>
              </a:ext>
            </a:extLst>
          </p:cNvPr>
          <p:cNvSpPr>
            <a:spLocks noGrp="1"/>
          </p:cNvSpPr>
          <p:nvPr>
            <p:ph type="body" idx="1"/>
          </p:nvPr>
        </p:nvSpPr>
        <p:spPr>
          <a:xfrm>
            <a:off x="691840" y="3704166"/>
            <a:ext cx="3310128" cy="576262"/>
          </a:xfrm>
        </p:spPr>
        <p:txBody>
          <a:bodyPr/>
          <a:lstStyle/>
          <a:p>
            <a:r>
              <a:rPr lang="en-US" dirty="0"/>
              <a:t>Access to treatment</a:t>
            </a:r>
          </a:p>
        </p:txBody>
      </p:sp>
      <p:pic>
        <p:nvPicPr>
          <p:cNvPr id="13" name="Picture Placeholder 12">
            <a:extLst>
              <a:ext uri="{FF2B5EF4-FFF2-40B4-BE49-F238E27FC236}">
                <a16:creationId xmlns:a16="http://schemas.microsoft.com/office/drawing/2014/main" id="{7260246C-11B6-094D-B4D6-375B9CC39032}"/>
              </a:ext>
            </a:extLst>
          </p:cNvPr>
          <p:cNvPicPr>
            <a:picLocks noGrp="1" noChangeAspect="1"/>
          </p:cNvPicPr>
          <p:nvPr>
            <p:ph type="pic" idx="15"/>
          </p:nvPr>
        </p:nvPicPr>
        <p:blipFill>
          <a:blip r:embed="rId2"/>
          <a:srcRect l="1311" r="1311"/>
          <a:stretch>
            <a:fillRect/>
          </a:stretch>
        </p:blipFill>
        <p:spPr>
          <a:xfrm>
            <a:off x="685780" y="1954536"/>
            <a:ext cx="3310128" cy="1536725"/>
          </a:xfrm>
        </p:spPr>
      </p:pic>
      <p:sp>
        <p:nvSpPr>
          <p:cNvPr id="5" name="Text Placeholder 4">
            <a:extLst>
              <a:ext uri="{FF2B5EF4-FFF2-40B4-BE49-F238E27FC236}">
                <a16:creationId xmlns:a16="http://schemas.microsoft.com/office/drawing/2014/main" id="{3706AC3E-99CF-E247-A2B1-06C9E625B29F}"/>
              </a:ext>
            </a:extLst>
          </p:cNvPr>
          <p:cNvSpPr>
            <a:spLocks noGrp="1"/>
          </p:cNvSpPr>
          <p:nvPr>
            <p:ph type="body" sz="half" idx="18"/>
          </p:nvPr>
        </p:nvSpPr>
        <p:spPr>
          <a:xfrm>
            <a:off x="691840" y="4280428"/>
            <a:ext cx="3310128" cy="985299"/>
          </a:xfrm>
        </p:spPr>
        <p:txBody>
          <a:bodyPr/>
          <a:lstStyle/>
          <a:p>
            <a:r>
              <a:rPr lang="en-US" dirty="0"/>
              <a:t>Test &amp; treat</a:t>
            </a:r>
          </a:p>
          <a:p>
            <a:r>
              <a:rPr lang="en-US" dirty="0"/>
              <a:t>Treatment as prevention</a:t>
            </a:r>
          </a:p>
        </p:txBody>
      </p:sp>
      <p:sp>
        <p:nvSpPr>
          <p:cNvPr id="6" name="Text Placeholder 5">
            <a:extLst>
              <a:ext uri="{FF2B5EF4-FFF2-40B4-BE49-F238E27FC236}">
                <a16:creationId xmlns:a16="http://schemas.microsoft.com/office/drawing/2014/main" id="{B35249D4-12C5-5149-9BEB-2B076BD2672A}"/>
              </a:ext>
            </a:extLst>
          </p:cNvPr>
          <p:cNvSpPr>
            <a:spLocks noGrp="1"/>
          </p:cNvSpPr>
          <p:nvPr>
            <p:ph type="body" sz="quarter" idx="3"/>
          </p:nvPr>
        </p:nvSpPr>
        <p:spPr>
          <a:xfrm>
            <a:off x="4237410" y="3704166"/>
            <a:ext cx="3310128" cy="576262"/>
          </a:xfrm>
        </p:spPr>
        <p:txBody>
          <a:bodyPr/>
          <a:lstStyle/>
          <a:p>
            <a:r>
              <a:rPr lang="en-US" dirty="0"/>
              <a:t>Integrated treatment</a:t>
            </a:r>
          </a:p>
        </p:txBody>
      </p:sp>
      <p:pic>
        <p:nvPicPr>
          <p:cNvPr id="15" name="Picture Placeholder 14">
            <a:extLst>
              <a:ext uri="{FF2B5EF4-FFF2-40B4-BE49-F238E27FC236}">
                <a16:creationId xmlns:a16="http://schemas.microsoft.com/office/drawing/2014/main" id="{2B37A999-ADCD-C540-AC0B-215A7B3AF400}"/>
              </a:ext>
            </a:extLst>
          </p:cNvPr>
          <p:cNvPicPr>
            <a:picLocks noGrp="1" noChangeAspect="1"/>
          </p:cNvPicPr>
          <p:nvPr>
            <p:ph type="pic" idx="21"/>
          </p:nvPr>
        </p:nvPicPr>
        <p:blipFill>
          <a:blip r:embed="rId3"/>
          <a:srcRect t="14706" b="14706"/>
          <a:stretch>
            <a:fillRect/>
          </a:stretch>
        </p:blipFill>
        <p:spPr>
          <a:xfrm>
            <a:off x="4235999" y="1954536"/>
            <a:ext cx="3310128" cy="1535237"/>
          </a:xfrm>
        </p:spPr>
      </p:pic>
      <p:sp>
        <p:nvSpPr>
          <p:cNvPr id="8" name="Text Placeholder 7">
            <a:extLst>
              <a:ext uri="{FF2B5EF4-FFF2-40B4-BE49-F238E27FC236}">
                <a16:creationId xmlns:a16="http://schemas.microsoft.com/office/drawing/2014/main" id="{456959CA-5CE9-F74E-A045-8B7E5E4D1F48}"/>
              </a:ext>
            </a:extLst>
          </p:cNvPr>
          <p:cNvSpPr>
            <a:spLocks noGrp="1"/>
          </p:cNvSpPr>
          <p:nvPr>
            <p:ph type="body" sz="half" idx="19"/>
          </p:nvPr>
        </p:nvSpPr>
        <p:spPr>
          <a:xfrm>
            <a:off x="4235999" y="4280427"/>
            <a:ext cx="3310128" cy="985300"/>
          </a:xfrm>
        </p:spPr>
        <p:txBody>
          <a:bodyPr/>
          <a:lstStyle/>
          <a:p>
            <a:r>
              <a:rPr lang="en-US" dirty="0"/>
              <a:t>One Stop shops</a:t>
            </a:r>
          </a:p>
          <a:p>
            <a:r>
              <a:rPr lang="en-US" dirty="0"/>
              <a:t>Build around harm reduction &amp; </a:t>
            </a:r>
            <a:r>
              <a:rPr lang="en-US" dirty="0" err="1"/>
              <a:t>ost</a:t>
            </a:r>
            <a:r>
              <a:rPr lang="en-US" dirty="0"/>
              <a:t> services</a:t>
            </a:r>
          </a:p>
        </p:txBody>
      </p:sp>
      <p:sp>
        <p:nvSpPr>
          <p:cNvPr id="9" name="Text Placeholder 8">
            <a:extLst>
              <a:ext uri="{FF2B5EF4-FFF2-40B4-BE49-F238E27FC236}">
                <a16:creationId xmlns:a16="http://schemas.microsoft.com/office/drawing/2014/main" id="{70E5F77D-2BE2-664A-B4CD-6EB5728B88F7}"/>
              </a:ext>
            </a:extLst>
          </p:cNvPr>
          <p:cNvSpPr>
            <a:spLocks noGrp="1"/>
          </p:cNvSpPr>
          <p:nvPr>
            <p:ph type="body" sz="quarter" idx="13"/>
          </p:nvPr>
        </p:nvSpPr>
        <p:spPr>
          <a:xfrm>
            <a:off x="7768944" y="3704166"/>
            <a:ext cx="3310128" cy="576262"/>
          </a:xfrm>
        </p:spPr>
        <p:txBody>
          <a:bodyPr/>
          <a:lstStyle/>
          <a:p>
            <a:r>
              <a:rPr lang="en-US" dirty="0"/>
              <a:t>Treatment adherence</a:t>
            </a:r>
          </a:p>
        </p:txBody>
      </p:sp>
      <p:sp>
        <p:nvSpPr>
          <p:cNvPr id="11" name="Text Placeholder 10">
            <a:extLst>
              <a:ext uri="{FF2B5EF4-FFF2-40B4-BE49-F238E27FC236}">
                <a16:creationId xmlns:a16="http://schemas.microsoft.com/office/drawing/2014/main" id="{3D508997-4F2E-0E47-8A50-5CCBFEE6EC4F}"/>
              </a:ext>
            </a:extLst>
          </p:cNvPr>
          <p:cNvSpPr>
            <a:spLocks noGrp="1"/>
          </p:cNvSpPr>
          <p:nvPr>
            <p:ph type="body" sz="half" idx="20"/>
          </p:nvPr>
        </p:nvSpPr>
        <p:spPr>
          <a:xfrm>
            <a:off x="7768819" y="4280425"/>
            <a:ext cx="3310128" cy="985302"/>
          </a:xfrm>
        </p:spPr>
        <p:txBody>
          <a:bodyPr>
            <a:normAutofit fontScale="85000" lnSpcReduction="10000"/>
          </a:bodyPr>
          <a:lstStyle/>
          <a:p>
            <a:r>
              <a:rPr lang="en-US" dirty="0"/>
              <a:t>Empowerment of consumers</a:t>
            </a:r>
          </a:p>
          <a:p>
            <a:r>
              <a:rPr lang="en-US" dirty="0"/>
              <a:t>Peer mentoring </a:t>
            </a:r>
          </a:p>
          <a:p>
            <a:r>
              <a:rPr lang="en-US" dirty="0"/>
              <a:t>Peer support with wider psychosocial issues</a:t>
            </a:r>
          </a:p>
        </p:txBody>
      </p:sp>
      <p:pic>
        <p:nvPicPr>
          <p:cNvPr id="21" name="Picture Placeholder 20">
            <a:extLst>
              <a:ext uri="{FF2B5EF4-FFF2-40B4-BE49-F238E27FC236}">
                <a16:creationId xmlns:a16="http://schemas.microsoft.com/office/drawing/2014/main" id="{9E159A15-0F8C-E049-9458-D144CEE395B9}"/>
              </a:ext>
            </a:extLst>
          </p:cNvPr>
          <p:cNvPicPr>
            <a:picLocks noGrp="1" noChangeAspect="1"/>
          </p:cNvPicPr>
          <p:nvPr>
            <p:ph type="pic" idx="22"/>
          </p:nvPr>
        </p:nvPicPr>
        <p:blipFill>
          <a:blip r:embed="rId4"/>
          <a:srcRect t="12622" b="12622"/>
          <a:stretch>
            <a:fillRect/>
          </a:stretch>
        </p:blipFill>
        <p:spPr>
          <a:xfrm>
            <a:off x="7768819" y="1954535"/>
            <a:ext cx="3310128" cy="1537196"/>
          </a:xfrm>
        </p:spPr>
      </p:pic>
      <p:sp>
        <p:nvSpPr>
          <p:cNvPr id="12" name="TextBox 11">
            <a:extLst>
              <a:ext uri="{FF2B5EF4-FFF2-40B4-BE49-F238E27FC236}">
                <a16:creationId xmlns:a16="http://schemas.microsoft.com/office/drawing/2014/main" id="{CD3A6A25-F649-D44F-BCA6-994DDF701E7E}"/>
              </a:ext>
            </a:extLst>
          </p:cNvPr>
          <p:cNvSpPr txBox="1"/>
          <p:nvPr/>
        </p:nvSpPr>
        <p:spPr>
          <a:xfrm>
            <a:off x="500743" y="5791108"/>
            <a:ext cx="10842171" cy="400110"/>
          </a:xfrm>
          <a:prstGeom prst="rect">
            <a:avLst/>
          </a:prstGeom>
          <a:noFill/>
        </p:spPr>
        <p:txBody>
          <a:bodyPr wrap="square" rtlCol="0">
            <a:spAutoFit/>
          </a:bodyPr>
          <a:lstStyle/>
          <a:p>
            <a:pPr algn="ctr"/>
            <a:r>
              <a:rPr lang="en-GB" sz="2000" dirty="0">
                <a:solidFill>
                  <a:schemeClr val="bg1"/>
                </a:solidFill>
              </a:rPr>
              <a:t>People who inject drugs can adhere to ARV treatment when services are accessible &amp; integrated </a:t>
            </a:r>
          </a:p>
        </p:txBody>
      </p:sp>
    </p:spTree>
    <p:extLst>
      <p:ext uri="{BB962C8B-B14F-4D97-AF65-F5344CB8AC3E}">
        <p14:creationId xmlns:p14="http://schemas.microsoft.com/office/powerpoint/2010/main" val="3171795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5AF0-CFDC-E348-9903-9C12E88E0204}"/>
              </a:ext>
            </a:extLst>
          </p:cNvPr>
          <p:cNvSpPr>
            <a:spLocks noGrp="1"/>
          </p:cNvSpPr>
          <p:nvPr>
            <p:ph type="title"/>
          </p:nvPr>
        </p:nvSpPr>
        <p:spPr>
          <a:xfrm>
            <a:off x="685801" y="522510"/>
            <a:ext cx="10396882" cy="1151965"/>
          </a:xfrm>
        </p:spPr>
        <p:txBody>
          <a:bodyPr>
            <a:normAutofit fontScale="90000"/>
          </a:bodyPr>
          <a:lstStyle/>
          <a:p>
            <a:r>
              <a:rPr lang="en-US" dirty="0"/>
              <a:t>Naloxone and overdose management</a:t>
            </a:r>
          </a:p>
        </p:txBody>
      </p:sp>
      <p:sp>
        <p:nvSpPr>
          <p:cNvPr id="6" name="Text Placeholder 5">
            <a:extLst>
              <a:ext uri="{FF2B5EF4-FFF2-40B4-BE49-F238E27FC236}">
                <a16:creationId xmlns:a16="http://schemas.microsoft.com/office/drawing/2014/main" id="{B35249D4-12C5-5149-9BEB-2B076BD2672A}"/>
              </a:ext>
            </a:extLst>
          </p:cNvPr>
          <p:cNvSpPr>
            <a:spLocks noGrp="1"/>
          </p:cNvSpPr>
          <p:nvPr>
            <p:ph type="body" sz="quarter" idx="3"/>
          </p:nvPr>
        </p:nvSpPr>
        <p:spPr>
          <a:xfrm>
            <a:off x="685801" y="3470170"/>
            <a:ext cx="3310128" cy="576262"/>
          </a:xfrm>
        </p:spPr>
        <p:txBody>
          <a:bodyPr/>
          <a:lstStyle/>
          <a:p>
            <a:r>
              <a:rPr lang="en-US" dirty="0"/>
              <a:t>Community access</a:t>
            </a:r>
          </a:p>
        </p:txBody>
      </p:sp>
      <p:sp>
        <p:nvSpPr>
          <p:cNvPr id="8" name="Text Placeholder 7">
            <a:extLst>
              <a:ext uri="{FF2B5EF4-FFF2-40B4-BE49-F238E27FC236}">
                <a16:creationId xmlns:a16="http://schemas.microsoft.com/office/drawing/2014/main" id="{456959CA-5CE9-F74E-A045-8B7E5E4D1F48}"/>
              </a:ext>
            </a:extLst>
          </p:cNvPr>
          <p:cNvSpPr>
            <a:spLocks noGrp="1"/>
          </p:cNvSpPr>
          <p:nvPr>
            <p:ph type="body" sz="half" idx="19"/>
          </p:nvPr>
        </p:nvSpPr>
        <p:spPr>
          <a:xfrm>
            <a:off x="685801" y="4058004"/>
            <a:ext cx="3310128" cy="1330420"/>
          </a:xfrm>
        </p:spPr>
        <p:txBody>
          <a:bodyPr>
            <a:noAutofit/>
          </a:bodyPr>
          <a:lstStyle/>
          <a:p>
            <a:r>
              <a:rPr lang="en-US" sz="1200" dirty="0"/>
              <a:t>Forms of Naloxone</a:t>
            </a:r>
          </a:p>
          <a:p>
            <a:r>
              <a:rPr lang="en-US" sz="1200" dirty="0"/>
              <a:t>Link to NSP, OST, REHAB, Detox and prisons</a:t>
            </a:r>
          </a:p>
          <a:p>
            <a:r>
              <a:rPr lang="en-US" sz="1200" dirty="0"/>
              <a:t>Family groups</a:t>
            </a:r>
          </a:p>
          <a:p>
            <a:r>
              <a:rPr lang="en-US" sz="1200" dirty="0"/>
              <a:t>Over the counter in pharmacies</a:t>
            </a:r>
          </a:p>
        </p:txBody>
      </p:sp>
      <p:sp>
        <p:nvSpPr>
          <p:cNvPr id="9" name="Text Placeholder 8">
            <a:extLst>
              <a:ext uri="{FF2B5EF4-FFF2-40B4-BE49-F238E27FC236}">
                <a16:creationId xmlns:a16="http://schemas.microsoft.com/office/drawing/2014/main" id="{70E5F77D-2BE2-664A-B4CD-6EB5728B88F7}"/>
              </a:ext>
            </a:extLst>
          </p:cNvPr>
          <p:cNvSpPr>
            <a:spLocks noGrp="1"/>
          </p:cNvSpPr>
          <p:nvPr>
            <p:ph type="body" sz="quarter" idx="13"/>
          </p:nvPr>
        </p:nvSpPr>
        <p:spPr>
          <a:xfrm>
            <a:off x="4537589" y="3470170"/>
            <a:ext cx="3310128" cy="576262"/>
          </a:xfrm>
        </p:spPr>
        <p:txBody>
          <a:bodyPr/>
          <a:lstStyle/>
          <a:p>
            <a:r>
              <a:rPr lang="en-US" dirty="0"/>
              <a:t>Peer-to-peer distribution</a:t>
            </a:r>
          </a:p>
        </p:txBody>
      </p:sp>
      <p:sp>
        <p:nvSpPr>
          <p:cNvPr id="11" name="Text Placeholder 10">
            <a:extLst>
              <a:ext uri="{FF2B5EF4-FFF2-40B4-BE49-F238E27FC236}">
                <a16:creationId xmlns:a16="http://schemas.microsoft.com/office/drawing/2014/main" id="{3D508997-4F2E-0E47-8A50-5CCBFEE6EC4F}"/>
              </a:ext>
            </a:extLst>
          </p:cNvPr>
          <p:cNvSpPr>
            <a:spLocks noGrp="1"/>
          </p:cNvSpPr>
          <p:nvPr>
            <p:ph type="body" sz="half" idx="20"/>
          </p:nvPr>
        </p:nvSpPr>
        <p:spPr>
          <a:xfrm>
            <a:off x="4596994" y="4165764"/>
            <a:ext cx="3310128" cy="985302"/>
          </a:xfrm>
        </p:spPr>
        <p:txBody>
          <a:bodyPr>
            <a:normAutofit fontScale="85000" lnSpcReduction="10000"/>
          </a:bodyPr>
          <a:lstStyle/>
          <a:p>
            <a:r>
              <a:rPr lang="en-US" dirty="0"/>
              <a:t>Train and equip peer educators</a:t>
            </a:r>
          </a:p>
          <a:p>
            <a:r>
              <a:rPr lang="en-US" dirty="0"/>
              <a:t>Cascade access through illicit DU networks</a:t>
            </a:r>
          </a:p>
          <a:p>
            <a:r>
              <a:rPr lang="en-US" dirty="0"/>
              <a:t>Link to outreach workers to replenish</a:t>
            </a:r>
          </a:p>
        </p:txBody>
      </p:sp>
      <p:pic>
        <p:nvPicPr>
          <p:cNvPr id="7" name="Picture Placeholder 6">
            <a:extLst>
              <a:ext uri="{FF2B5EF4-FFF2-40B4-BE49-F238E27FC236}">
                <a16:creationId xmlns:a16="http://schemas.microsoft.com/office/drawing/2014/main" id="{7E33008D-ABE2-B14D-A5D9-0B81DAF5D046}"/>
              </a:ext>
            </a:extLst>
          </p:cNvPr>
          <p:cNvPicPr>
            <a:picLocks noGrp="1" noChangeAspect="1"/>
          </p:cNvPicPr>
          <p:nvPr>
            <p:ph type="pic" idx="22"/>
          </p:nvPr>
        </p:nvPicPr>
        <p:blipFill>
          <a:blip r:embed="rId2"/>
          <a:srcRect t="19049" b="19049"/>
          <a:stretch>
            <a:fillRect/>
          </a:stretch>
        </p:blipFill>
        <p:spPr>
          <a:xfrm>
            <a:off x="4596994" y="1818175"/>
            <a:ext cx="3310128" cy="1537196"/>
          </a:xfrm>
        </p:spPr>
      </p:pic>
      <p:pic>
        <p:nvPicPr>
          <p:cNvPr id="30" name="Picture Placeholder 29">
            <a:extLst>
              <a:ext uri="{FF2B5EF4-FFF2-40B4-BE49-F238E27FC236}">
                <a16:creationId xmlns:a16="http://schemas.microsoft.com/office/drawing/2014/main" id="{3A5C3FA0-B04D-614D-A845-41E2A509E870}"/>
              </a:ext>
            </a:extLst>
          </p:cNvPr>
          <p:cNvPicPr>
            <a:picLocks noGrp="1" noChangeAspect="1"/>
          </p:cNvPicPr>
          <p:nvPr>
            <p:ph type="pic" idx="21"/>
          </p:nvPr>
        </p:nvPicPr>
        <p:blipFill>
          <a:blip r:embed="rId3"/>
          <a:srcRect t="8728" b="8728"/>
          <a:stretch>
            <a:fillRect/>
          </a:stretch>
        </p:blipFill>
        <p:spPr>
          <a:xfrm>
            <a:off x="806999" y="1842843"/>
            <a:ext cx="3310128" cy="1535237"/>
          </a:xfrm>
        </p:spPr>
      </p:pic>
      <p:sp>
        <p:nvSpPr>
          <p:cNvPr id="31" name="TextBox 30">
            <a:extLst>
              <a:ext uri="{FF2B5EF4-FFF2-40B4-BE49-F238E27FC236}">
                <a16:creationId xmlns:a16="http://schemas.microsoft.com/office/drawing/2014/main" id="{6456EDBB-44F8-174F-B96C-64CD7CC9C61A}"/>
              </a:ext>
            </a:extLst>
          </p:cNvPr>
          <p:cNvSpPr txBox="1"/>
          <p:nvPr/>
        </p:nvSpPr>
        <p:spPr>
          <a:xfrm>
            <a:off x="6743700" y="6772275"/>
            <a:ext cx="184731" cy="369332"/>
          </a:xfrm>
          <a:prstGeom prst="rect">
            <a:avLst/>
          </a:prstGeom>
          <a:noFill/>
        </p:spPr>
        <p:txBody>
          <a:bodyPr wrap="none" rtlCol="0">
            <a:spAutoFit/>
          </a:bodyPr>
          <a:lstStyle/>
          <a:p>
            <a:endParaRPr lang="en-US" dirty="0"/>
          </a:p>
        </p:txBody>
      </p:sp>
      <p:pic>
        <p:nvPicPr>
          <p:cNvPr id="16" name="Picture 15">
            <a:extLst>
              <a:ext uri="{FF2B5EF4-FFF2-40B4-BE49-F238E27FC236}">
                <a16:creationId xmlns:a16="http://schemas.microsoft.com/office/drawing/2014/main" id="{E6E2AB32-F2D3-A64D-A9BC-8C9C6C2BDCC6}"/>
              </a:ext>
            </a:extLst>
          </p:cNvPr>
          <p:cNvPicPr>
            <a:picLocks noChangeAspect="1"/>
          </p:cNvPicPr>
          <p:nvPr/>
        </p:nvPicPr>
        <p:blipFill>
          <a:blip r:embed="rId4"/>
          <a:stretch>
            <a:fillRect/>
          </a:stretch>
        </p:blipFill>
        <p:spPr>
          <a:xfrm>
            <a:off x="8268179" y="1794408"/>
            <a:ext cx="2628470" cy="3491431"/>
          </a:xfrm>
          <a:prstGeom prst="rect">
            <a:avLst/>
          </a:prstGeom>
        </p:spPr>
      </p:pic>
      <p:sp>
        <p:nvSpPr>
          <p:cNvPr id="12" name="TextBox 11">
            <a:extLst>
              <a:ext uri="{FF2B5EF4-FFF2-40B4-BE49-F238E27FC236}">
                <a16:creationId xmlns:a16="http://schemas.microsoft.com/office/drawing/2014/main" id="{A0710007-CA7A-854D-946F-AB9A96F7211F}"/>
              </a:ext>
            </a:extLst>
          </p:cNvPr>
          <p:cNvSpPr txBox="1"/>
          <p:nvPr/>
        </p:nvSpPr>
        <p:spPr>
          <a:xfrm>
            <a:off x="1828800" y="5791108"/>
            <a:ext cx="7629525" cy="400110"/>
          </a:xfrm>
          <a:prstGeom prst="rect">
            <a:avLst/>
          </a:prstGeom>
          <a:noFill/>
        </p:spPr>
        <p:txBody>
          <a:bodyPr wrap="square" rtlCol="0">
            <a:spAutoFit/>
          </a:bodyPr>
          <a:lstStyle/>
          <a:p>
            <a:pPr algn="ctr"/>
            <a:r>
              <a:rPr lang="en-GB" sz="2000" dirty="0">
                <a:solidFill>
                  <a:schemeClr val="bg1"/>
                </a:solidFill>
              </a:rPr>
              <a:t>WHO estimate that 69 000 people die from opioid </a:t>
            </a:r>
            <a:r>
              <a:rPr lang="en-GB" sz="2000" b="1" dirty="0">
                <a:solidFill>
                  <a:schemeClr val="bg1"/>
                </a:solidFill>
              </a:rPr>
              <a:t>overdose</a:t>
            </a:r>
            <a:r>
              <a:rPr lang="en-GB" sz="2000" dirty="0">
                <a:solidFill>
                  <a:schemeClr val="bg1"/>
                </a:solidFill>
              </a:rPr>
              <a:t> each year</a:t>
            </a:r>
          </a:p>
        </p:txBody>
      </p:sp>
    </p:spTree>
    <p:extLst>
      <p:ext uri="{BB962C8B-B14F-4D97-AF65-F5344CB8AC3E}">
        <p14:creationId xmlns:p14="http://schemas.microsoft.com/office/powerpoint/2010/main" val="856523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F18B-4814-0F40-BE28-3E5493418876}"/>
              </a:ext>
            </a:extLst>
          </p:cNvPr>
          <p:cNvSpPr>
            <a:spLocks noGrp="1"/>
          </p:cNvSpPr>
          <p:nvPr>
            <p:ph type="title"/>
          </p:nvPr>
        </p:nvSpPr>
        <p:spPr>
          <a:xfrm>
            <a:off x="685780" y="3200401"/>
            <a:ext cx="10394708" cy="1037578"/>
          </a:xfrm>
        </p:spPr>
        <p:txBody>
          <a:bodyPr>
            <a:normAutofit/>
          </a:bodyPr>
          <a:lstStyle/>
          <a:p>
            <a:pPr>
              <a:lnSpc>
                <a:spcPct val="150000"/>
              </a:lnSpc>
            </a:pPr>
            <a:r>
              <a:rPr lang="en-US" sz="2000" dirty="0">
                <a:latin typeface="+mn-lt"/>
              </a:rPr>
              <a:t>Harm reduction is a philosophy and set of principles that drives evidence-based and high quality policy and practice with PWUD around the world.</a:t>
            </a:r>
          </a:p>
        </p:txBody>
      </p:sp>
      <p:pic>
        <p:nvPicPr>
          <p:cNvPr id="11" name="Picture Placeholder 10">
            <a:extLst>
              <a:ext uri="{FF2B5EF4-FFF2-40B4-BE49-F238E27FC236}">
                <a16:creationId xmlns:a16="http://schemas.microsoft.com/office/drawing/2014/main" id="{4CE07B45-58C6-D14C-A82D-97B162958F49}"/>
              </a:ext>
            </a:extLst>
          </p:cNvPr>
          <p:cNvPicPr>
            <a:picLocks noGrp="1" noChangeAspect="1"/>
          </p:cNvPicPr>
          <p:nvPr>
            <p:ph type="pic" idx="1"/>
          </p:nvPr>
        </p:nvPicPr>
        <p:blipFill>
          <a:blip r:embed="rId2"/>
          <a:srcRect t="26924" b="26924"/>
          <a:stretch>
            <a:fillRect/>
          </a:stretch>
        </p:blipFill>
        <p:spPr>
          <a:xfrm>
            <a:off x="557213" y="342900"/>
            <a:ext cx="10523537" cy="2728913"/>
          </a:xfrm>
        </p:spPr>
      </p:pic>
      <p:sp>
        <p:nvSpPr>
          <p:cNvPr id="4" name="Text Placeholder 3">
            <a:extLst>
              <a:ext uri="{FF2B5EF4-FFF2-40B4-BE49-F238E27FC236}">
                <a16:creationId xmlns:a16="http://schemas.microsoft.com/office/drawing/2014/main" id="{33014837-7DAF-9A42-9157-978E900A9F39}"/>
              </a:ext>
            </a:extLst>
          </p:cNvPr>
          <p:cNvSpPr>
            <a:spLocks noGrp="1"/>
          </p:cNvSpPr>
          <p:nvPr>
            <p:ph type="body" sz="half" idx="2"/>
          </p:nvPr>
        </p:nvSpPr>
        <p:spPr>
          <a:xfrm>
            <a:off x="685760" y="4237978"/>
            <a:ext cx="10394728" cy="1440702"/>
          </a:xfrm>
        </p:spPr>
        <p:txBody>
          <a:bodyPr>
            <a:noAutofit/>
          </a:bodyPr>
          <a:lstStyle/>
          <a:p>
            <a:pPr>
              <a:lnSpc>
                <a:spcPct val="150000"/>
              </a:lnSpc>
            </a:pPr>
            <a:r>
              <a:rPr lang="en-US" sz="2000" dirty="0"/>
              <a:t>Applying the philosophy and principles of harm reduction allows for the ongoing innovation required to respond to new drug trends and risk </a:t>
            </a:r>
            <a:r>
              <a:rPr lang="en-US" sz="2000" dirty="0" err="1"/>
              <a:t>behaviour</a:t>
            </a:r>
            <a:r>
              <a:rPr lang="en-US" sz="2000" dirty="0"/>
              <a:t> in new and changing country contexts.</a:t>
            </a:r>
          </a:p>
        </p:txBody>
      </p:sp>
      <p:sp>
        <p:nvSpPr>
          <p:cNvPr id="5" name="TextBox 4">
            <a:extLst>
              <a:ext uri="{FF2B5EF4-FFF2-40B4-BE49-F238E27FC236}">
                <a16:creationId xmlns:a16="http://schemas.microsoft.com/office/drawing/2014/main" id="{6B42E7E7-FCD3-3F4E-9516-F8C0DD0AA77C}"/>
              </a:ext>
            </a:extLst>
          </p:cNvPr>
          <p:cNvSpPr txBox="1"/>
          <p:nvPr/>
        </p:nvSpPr>
        <p:spPr>
          <a:xfrm>
            <a:off x="1828800" y="5791108"/>
            <a:ext cx="7629525" cy="461665"/>
          </a:xfrm>
          <a:prstGeom prst="rect">
            <a:avLst/>
          </a:prstGeom>
          <a:noFill/>
        </p:spPr>
        <p:txBody>
          <a:bodyPr wrap="square" rtlCol="0">
            <a:spAutoFit/>
          </a:bodyPr>
          <a:lstStyle/>
          <a:p>
            <a:r>
              <a:rPr lang="en-US" sz="2400" dirty="0">
                <a:solidFill>
                  <a:schemeClr val="bg1"/>
                </a:solidFill>
              </a:rPr>
              <a:t>Harm reduction should not be reduced to 10 interventions</a:t>
            </a:r>
          </a:p>
        </p:txBody>
      </p:sp>
    </p:spTree>
    <p:extLst>
      <p:ext uri="{BB962C8B-B14F-4D97-AF65-F5344CB8AC3E}">
        <p14:creationId xmlns:p14="http://schemas.microsoft.com/office/powerpoint/2010/main" val="2540547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5AF0-CFDC-E348-9903-9C12E88E0204}"/>
              </a:ext>
            </a:extLst>
          </p:cNvPr>
          <p:cNvSpPr>
            <a:spLocks noGrp="1"/>
          </p:cNvSpPr>
          <p:nvPr>
            <p:ph type="title"/>
          </p:nvPr>
        </p:nvSpPr>
        <p:spPr>
          <a:xfrm>
            <a:off x="682065" y="301318"/>
            <a:ext cx="10396882" cy="1151965"/>
          </a:xfrm>
        </p:spPr>
        <p:txBody>
          <a:bodyPr>
            <a:normAutofit/>
          </a:bodyPr>
          <a:lstStyle/>
          <a:p>
            <a:r>
              <a:rPr lang="en-US" dirty="0"/>
              <a:t>stimulants</a:t>
            </a:r>
          </a:p>
        </p:txBody>
      </p:sp>
      <p:sp>
        <p:nvSpPr>
          <p:cNvPr id="3" name="Text Placeholder 2">
            <a:extLst>
              <a:ext uri="{FF2B5EF4-FFF2-40B4-BE49-F238E27FC236}">
                <a16:creationId xmlns:a16="http://schemas.microsoft.com/office/drawing/2014/main" id="{41396B72-C40F-3B4D-9CB8-84FA556CAF1E}"/>
              </a:ext>
            </a:extLst>
          </p:cNvPr>
          <p:cNvSpPr>
            <a:spLocks noGrp="1"/>
          </p:cNvSpPr>
          <p:nvPr>
            <p:ph type="body" idx="1"/>
          </p:nvPr>
        </p:nvSpPr>
        <p:spPr>
          <a:xfrm>
            <a:off x="691840" y="3203423"/>
            <a:ext cx="3310128" cy="576262"/>
          </a:xfrm>
        </p:spPr>
        <p:txBody>
          <a:bodyPr/>
          <a:lstStyle/>
          <a:p>
            <a:r>
              <a:rPr lang="en-US" dirty="0"/>
              <a:t>Harm reduction kits</a:t>
            </a:r>
          </a:p>
        </p:txBody>
      </p:sp>
      <p:sp>
        <p:nvSpPr>
          <p:cNvPr id="5" name="Text Placeholder 4">
            <a:extLst>
              <a:ext uri="{FF2B5EF4-FFF2-40B4-BE49-F238E27FC236}">
                <a16:creationId xmlns:a16="http://schemas.microsoft.com/office/drawing/2014/main" id="{3706AC3E-99CF-E247-A2B1-06C9E625B29F}"/>
              </a:ext>
            </a:extLst>
          </p:cNvPr>
          <p:cNvSpPr>
            <a:spLocks noGrp="1"/>
          </p:cNvSpPr>
          <p:nvPr>
            <p:ph type="body" sz="half" idx="18"/>
          </p:nvPr>
        </p:nvSpPr>
        <p:spPr>
          <a:xfrm>
            <a:off x="691840" y="3779685"/>
            <a:ext cx="3310128" cy="1586972"/>
          </a:xfrm>
        </p:spPr>
        <p:txBody>
          <a:bodyPr>
            <a:normAutofit fontScale="92500" lnSpcReduction="10000"/>
          </a:bodyPr>
          <a:lstStyle/>
          <a:p>
            <a:r>
              <a:rPr lang="en-US" dirty="0"/>
              <a:t>Crack &amp; methamphetamine pipes</a:t>
            </a:r>
          </a:p>
          <a:p>
            <a:r>
              <a:rPr lang="en-US" dirty="0"/>
              <a:t>Snorting kits and nasal care</a:t>
            </a:r>
          </a:p>
          <a:p>
            <a:r>
              <a:rPr lang="en-US" dirty="0"/>
              <a:t>Gel capsules</a:t>
            </a:r>
          </a:p>
          <a:p>
            <a:r>
              <a:rPr lang="en-US" dirty="0"/>
              <a:t>Sexual health kits including for  sex work &amp; </a:t>
            </a:r>
            <a:r>
              <a:rPr lang="en-US" dirty="0" err="1"/>
              <a:t>chem</a:t>
            </a:r>
            <a:r>
              <a:rPr lang="en-US" dirty="0"/>
              <a:t> sex</a:t>
            </a:r>
          </a:p>
        </p:txBody>
      </p:sp>
      <p:sp>
        <p:nvSpPr>
          <p:cNvPr id="6" name="Text Placeholder 5">
            <a:extLst>
              <a:ext uri="{FF2B5EF4-FFF2-40B4-BE49-F238E27FC236}">
                <a16:creationId xmlns:a16="http://schemas.microsoft.com/office/drawing/2014/main" id="{B35249D4-12C5-5149-9BEB-2B076BD2672A}"/>
              </a:ext>
            </a:extLst>
          </p:cNvPr>
          <p:cNvSpPr>
            <a:spLocks noGrp="1"/>
          </p:cNvSpPr>
          <p:nvPr>
            <p:ph type="body" sz="quarter" idx="3"/>
          </p:nvPr>
        </p:nvSpPr>
        <p:spPr>
          <a:xfrm>
            <a:off x="4237410" y="3203423"/>
            <a:ext cx="3310128" cy="576262"/>
          </a:xfrm>
        </p:spPr>
        <p:txBody>
          <a:bodyPr/>
          <a:lstStyle/>
          <a:p>
            <a:r>
              <a:rPr lang="en-US" dirty="0"/>
              <a:t>Hydration</a:t>
            </a:r>
          </a:p>
        </p:txBody>
      </p:sp>
      <p:sp>
        <p:nvSpPr>
          <p:cNvPr id="8" name="Text Placeholder 7">
            <a:extLst>
              <a:ext uri="{FF2B5EF4-FFF2-40B4-BE49-F238E27FC236}">
                <a16:creationId xmlns:a16="http://schemas.microsoft.com/office/drawing/2014/main" id="{456959CA-5CE9-F74E-A045-8B7E5E4D1F48}"/>
              </a:ext>
            </a:extLst>
          </p:cNvPr>
          <p:cNvSpPr>
            <a:spLocks noGrp="1"/>
          </p:cNvSpPr>
          <p:nvPr>
            <p:ph type="body" sz="half" idx="19"/>
          </p:nvPr>
        </p:nvSpPr>
        <p:spPr>
          <a:xfrm>
            <a:off x="4235999" y="3779684"/>
            <a:ext cx="3310128" cy="985300"/>
          </a:xfrm>
        </p:spPr>
        <p:txBody>
          <a:bodyPr>
            <a:normAutofit/>
          </a:bodyPr>
          <a:lstStyle/>
          <a:p>
            <a:r>
              <a:rPr lang="en-US" sz="1300" dirty="0"/>
              <a:t>Avoid dehydration &amp; overheating</a:t>
            </a:r>
          </a:p>
          <a:p>
            <a:r>
              <a:rPr lang="en-US" sz="1300" dirty="0"/>
              <a:t>Flushing drug residue from system</a:t>
            </a:r>
          </a:p>
        </p:txBody>
      </p:sp>
      <p:sp>
        <p:nvSpPr>
          <p:cNvPr id="9" name="Text Placeholder 8">
            <a:extLst>
              <a:ext uri="{FF2B5EF4-FFF2-40B4-BE49-F238E27FC236}">
                <a16:creationId xmlns:a16="http://schemas.microsoft.com/office/drawing/2014/main" id="{70E5F77D-2BE2-664A-B4CD-6EB5728B88F7}"/>
              </a:ext>
            </a:extLst>
          </p:cNvPr>
          <p:cNvSpPr>
            <a:spLocks noGrp="1"/>
          </p:cNvSpPr>
          <p:nvPr>
            <p:ph type="body" sz="quarter" idx="13"/>
          </p:nvPr>
        </p:nvSpPr>
        <p:spPr>
          <a:xfrm>
            <a:off x="7768944" y="3203423"/>
            <a:ext cx="3310128" cy="576262"/>
          </a:xfrm>
        </p:spPr>
        <p:txBody>
          <a:bodyPr/>
          <a:lstStyle/>
          <a:p>
            <a:r>
              <a:rPr lang="en-US" dirty="0"/>
              <a:t>Self-control</a:t>
            </a:r>
          </a:p>
        </p:txBody>
      </p:sp>
      <p:sp>
        <p:nvSpPr>
          <p:cNvPr id="11" name="Text Placeholder 10">
            <a:extLst>
              <a:ext uri="{FF2B5EF4-FFF2-40B4-BE49-F238E27FC236}">
                <a16:creationId xmlns:a16="http://schemas.microsoft.com/office/drawing/2014/main" id="{3D508997-4F2E-0E47-8A50-5CCBFEE6EC4F}"/>
              </a:ext>
            </a:extLst>
          </p:cNvPr>
          <p:cNvSpPr>
            <a:spLocks noGrp="1"/>
          </p:cNvSpPr>
          <p:nvPr>
            <p:ph type="body" sz="half" idx="20"/>
          </p:nvPr>
        </p:nvSpPr>
        <p:spPr>
          <a:xfrm>
            <a:off x="7768819" y="3779682"/>
            <a:ext cx="3310128" cy="985302"/>
          </a:xfrm>
        </p:spPr>
        <p:txBody>
          <a:bodyPr>
            <a:normAutofit fontScale="92500" lnSpcReduction="10000"/>
          </a:bodyPr>
          <a:lstStyle/>
          <a:p>
            <a:r>
              <a:rPr lang="en-US" dirty="0"/>
              <a:t>Rules &amp; rituals</a:t>
            </a:r>
          </a:p>
          <a:p>
            <a:r>
              <a:rPr lang="en-US" dirty="0"/>
              <a:t>Peer Strategies to manage compulsion </a:t>
            </a:r>
          </a:p>
          <a:p>
            <a:r>
              <a:rPr lang="en-US" dirty="0"/>
              <a:t>overamping</a:t>
            </a:r>
          </a:p>
        </p:txBody>
      </p:sp>
      <p:sp>
        <p:nvSpPr>
          <p:cNvPr id="31" name="TextBox 30">
            <a:extLst>
              <a:ext uri="{FF2B5EF4-FFF2-40B4-BE49-F238E27FC236}">
                <a16:creationId xmlns:a16="http://schemas.microsoft.com/office/drawing/2014/main" id="{6456EDBB-44F8-174F-B96C-64CD7CC9C61A}"/>
              </a:ext>
            </a:extLst>
          </p:cNvPr>
          <p:cNvSpPr txBox="1"/>
          <p:nvPr/>
        </p:nvSpPr>
        <p:spPr>
          <a:xfrm>
            <a:off x="6743700" y="6772275"/>
            <a:ext cx="184731" cy="369332"/>
          </a:xfrm>
          <a:prstGeom prst="rect">
            <a:avLst/>
          </a:prstGeom>
          <a:noFill/>
        </p:spPr>
        <p:txBody>
          <a:bodyPr wrap="none" rtlCol="0">
            <a:spAutoFit/>
          </a:bodyPr>
          <a:lstStyle/>
          <a:p>
            <a:endParaRPr lang="en-US" dirty="0"/>
          </a:p>
        </p:txBody>
      </p:sp>
      <p:pic>
        <p:nvPicPr>
          <p:cNvPr id="19" name="Picture Placeholder 18">
            <a:extLst>
              <a:ext uri="{FF2B5EF4-FFF2-40B4-BE49-F238E27FC236}">
                <a16:creationId xmlns:a16="http://schemas.microsoft.com/office/drawing/2014/main" id="{CE7B7FF4-13D6-F34E-B249-6D431D5033A4}"/>
              </a:ext>
            </a:extLst>
          </p:cNvPr>
          <p:cNvPicPr>
            <a:picLocks noGrp="1" noChangeAspect="1"/>
          </p:cNvPicPr>
          <p:nvPr>
            <p:ph type="pic" idx="15"/>
          </p:nvPr>
        </p:nvPicPr>
        <p:blipFill>
          <a:blip r:embed="rId2"/>
          <a:srcRect t="19049" b="19049"/>
          <a:stretch>
            <a:fillRect/>
          </a:stretch>
        </p:blipFill>
        <p:spPr>
          <a:xfrm>
            <a:off x="685780" y="1453793"/>
            <a:ext cx="3310128" cy="1536725"/>
          </a:xfrm>
        </p:spPr>
      </p:pic>
      <p:pic>
        <p:nvPicPr>
          <p:cNvPr id="17" name="Picture Placeholder 16">
            <a:extLst>
              <a:ext uri="{FF2B5EF4-FFF2-40B4-BE49-F238E27FC236}">
                <a16:creationId xmlns:a16="http://schemas.microsoft.com/office/drawing/2014/main" id="{745F1983-2117-EC4F-B3C4-DF3D73B80876}"/>
              </a:ext>
            </a:extLst>
          </p:cNvPr>
          <p:cNvPicPr>
            <a:picLocks noGrp="1" noChangeAspect="1"/>
          </p:cNvPicPr>
          <p:nvPr>
            <p:ph type="pic" idx="21"/>
          </p:nvPr>
        </p:nvPicPr>
        <p:blipFill>
          <a:blip r:embed="rId3"/>
          <a:srcRect t="15152" b="15152"/>
          <a:stretch>
            <a:fillRect/>
          </a:stretch>
        </p:blipFill>
        <p:spPr>
          <a:xfrm>
            <a:off x="4235999" y="1453793"/>
            <a:ext cx="3310128" cy="1535237"/>
          </a:xfrm>
        </p:spPr>
      </p:pic>
      <p:pic>
        <p:nvPicPr>
          <p:cNvPr id="21" name="Picture Placeholder 20">
            <a:extLst>
              <a:ext uri="{FF2B5EF4-FFF2-40B4-BE49-F238E27FC236}">
                <a16:creationId xmlns:a16="http://schemas.microsoft.com/office/drawing/2014/main" id="{870A3223-8C42-6E4E-BA59-0241F92E4684}"/>
              </a:ext>
            </a:extLst>
          </p:cNvPr>
          <p:cNvPicPr>
            <a:picLocks noGrp="1" noChangeAspect="1"/>
          </p:cNvPicPr>
          <p:nvPr>
            <p:ph type="pic" idx="22"/>
          </p:nvPr>
        </p:nvPicPr>
        <p:blipFill>
          <a:blip r:embed="rId4"/>
          <a:srcRect t="26787" b="26787"/>
          <a:stretch>
            <a:fillRect/>
          </a:stretch>
        </p:blipFill>
        <p:spPr>
          <a:xfrm>
            <a:off x="7768819" y="1453792"/>
            <a:ext cx="3310128" cy="1537196"/>
          </a:xfrm>
        </p:spPr>
      </p:pic>
      <p:sp>
        <p:nvSpPr>
          <p:cNvPr id="13" name="TextBox 12">
            <a:extLst>
              <a:ext uri="{FF2B5EF4-FFF2-40B4-BE49-F238E27FC236}">
                <a16:creationId xmlns:a16="http://schemas.microsoft.com/office/drawing/2014/main" id="{0BBCA643-5393-4C40-B516-90450438A951}"/>
              </a:ext>
            </a:extLst>
          </p:cNvPr>
          <p:cNvSpPr txBox="1"/>
          <p:nvPr/>
        </p:nvSpPr>
        <p:spPr>
          <a:xfrm>
            <a:off x="1471791" y="5786976"/>
            <a:ext cx="8817429" cy="400110"/>
          </a:xfrm>
          <a:prstGeom prst="rect">
            <a:avLst/>
          </a:prstGeom>
          <a:noFill/>
        </p:spPr>
        <p:txBody>
          <a:bodyPr wrap="square" rtlCol="0">
            <a:spAutoFit/>
          </a:bodyPr>
          <a:lstStyle/>
          <a:p>
            <a:pPr algn="ctr"/>
            <a:r>
              <a:rPr lang="en-GB" sz="2000" dirty="0">
                <a:solidFill>
                  <a:schemeClr val="bg1"/>
                </a:solidFill>
              </a:rPr>
              <a:t>New UNODC Tool brings focus to HIV response with people using stimulant drugs</a:t>
            </a:r>
          </a:p>
        </p:txBody>
      </p:sp>
    </p:spTree>
    <p:extLst>
      <p:ext uri="{BB962C8B-B14F-4D97-AF65-F5344CB8AC3E}">
        <p14:creationId xmlns:p14="http://schemas.microsoft.com/office/powerpoint/2010/main" val="175285970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Main Event</Template>
  <TotalTime>646</TotalTime>
  <Words>944</Words>
  <Application>Microsoft Macintosh PowerPoint</Application>
  <PresentationFormat>Widescreen</PresentationFormat>
  <Paragraphs>137</Paragraphs>
  <Slides>13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Impact</vt:lpstr>
      <vt:lpstr>Main Event</vt:lpstr>
      <vt:lpstr>Aim for the stars!</vt:lpstr>
      <vt:lpstr>the Political Declaration on HIV (2011) committed world governments to halving HIV transmission among people who inject drugs by 2015. This target was missed by 80%</vt:lpstr>
      <vt:lpstr>Needle and syringe programmes (nsp)</vt:lpstr>
      <vt:lpstr>Opioid substitution therapy</vt:lpstr>
      <vt:lpstr>HIV and blood borne virus testing</vt:lpstr>
      <vt:lpstr>Arv treatment</vt:lpstr>
      <vt:lpstr>Naloxone and overdose management</vt:lpstr>
      <vt:lpstr>Harm reduction is a philosophy and set of principles that drives evidence-based and high quality policy and practice with PWUD around the world.</vt:lpstr>
      <vt:lpstr>stimulants</vt:lpstr>
      <vt:lpstr>Drug consumption rooms</vt:lpstr>
      <vt:lpstr>People living with hiv have directly experienced the factors that make individuals and communities vulnerable to hiv infection…..their involvement in programme development and implementation and policy making will improve the relevance, acceptability and effectiveness  of programmes”  (GIPA policy brief 2017)</vt:lpstr>
      <vt:lpstr>Mat southwell coact consultant</vt:lpstr>
      <vt:lpstr>Continue the harm reduction conversation: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Aim for the stars!</dc:title>
  <dc:creator>Mat Southwell</dc:creator>
  <cp:lastModifiedBy>Mat Southwell</cp:lastModifiedBy>
  <cp:revision>65</cp:revision>
  <cp:lastPrinted>2018-07-19T13:32:12Z</cp:lastPrinted>
  <dcterms:created xsi:type="dcterms:W3CDTF">2018-07-17T19:32:08Z</dcterms:created>
  <dcterms:modified xsi:type="dcterms:W3CDTF">2018-07-22T15:03:28Z</dcterms:modified>
</cp:coreProperties>
</file>